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handoutMasterIdLst>
    <p:handoutMasterId r:id="rId45"/>
  </p:handoutMasterIdLst>
  <p:sldIdLst>
    <p:sldId id="296" r:id="rId2"/>
    <p:sldId id="308" r:id="rId3"/>
    <p:sldId id="297" r:id="rId4"/>
    <p:sldId id="272" r:id="rId5"/>
    <p:sldId id="273" r:id="rId6"/>
    <p:sldId id="269" r:id="rId7"/>
    <p:sldId id="261" r:id="rId8"/>
    <p:sldId id="305" r:id="rId9"/>
    <p:sldId id="340" r:id="rId10"/>
    <p:sldId id="306" r:id="rId11"/>
    <p:sldId id="281" r:id="rId12"/>
    <p:sldId id="258" r:id="rId13"/>
    <p:sldId id="285" r:id="rId14"/>
    <p:sldId id="286" r:id="rId15"/>
    <p:sldId id="291" r:id="rId16"/>
    <p:sldId id="289" r:id="rId17"/>
    <p:sldId id="303" r:id="rId18"/>
    <p:sldId id="259" r:id="rId19"/>
    <p:sldId id="287" r:id="rId20"/>
    <p:sldId id="276" r:id="rId21"/>
    <p:sldId id="275" r:id="rId22"/>
    <p:sldId id="304" r:id="rId23"/>
    <p:sldId id="279" r:id="rId24"/>
    <p:sldId id="283" r:id="rId25"/>
    <p:sldId id="341" r:id="rId26"/>
    <p:sldId id="312" r:id="rId27"/>
    <p:sldId id="322" r:id="rId28"/>
    <p:sldId id="313" r:id="rId29"/>
    <p:sldId id="323" r:id="rId30"/>
    <p:sldId id="324" r:id="rId31"/>
    <p:sldId id="325" r:id="rId32"/>
    <p:sldId id="321" r:id="rId33"/>
    <p:sldId id="314" r:id="rId34"/>
    <p:sldId id="315" r:id="rId35"/>
    <p:sldId id="316" r:id="rId36"/>
    <p:sldId id="317" r:id="rId37"/>
    <p:sldId id="318" r:id="rId38"/>
    <p:sldId id="319" r:id="rId39"/>
    <p:sldId id="320" r:id="rId40"/>
    <p:sldId id="338" r:id="rId41"/>
    <p:sldId id="339" r:id="rId42"/>
    <p:sldId id="311" r:id="rId43"/>
  </p:sldIdLst>
  <p:sldSz cx="12192000" cy="6858000"/>
  <p:notesSz cx="7010400" cy="9236075"/>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All)" id="{108E85D1-CDE4-4AE4-87B8-B00417DED234}">
          <p14:sldIdLst>
            <p14:sldId id="296"/>
            <p14:sldId id="308"/>
            <p14:sldId id="297"/>
          </p14:sldIdLst>
        </p14:section>
        <p14:section name="History &amp; Federal Overview" id="{797979EE-8129-4741-B41F-D3A30AA87D08}">
          <p14:sldIdLst>
            <p14:sldId id="272"/>
            <p14:sldId id="273"/>
            <p14:sldId id="269"/>
            <p14:sldId id="261"/>
            <p14:sldId id="305"/>
            <p14:sldId id="340"/>
            <p14:sldId id="306"/>
          </p14:sldIdLst>
        </p14:section>
        <p14:section name="Medical Cannabis Kentucky Program (Dan)" id="{EB205C36-DAD7-4CB0-B40A-C2C285C02D94}">
          <p14:sldIdLst>
            <p14:sldId id="281"/>
            <p14:sldId id="258"/>
            <p14:sldId id="285"/>
            <p14:sldId id="286"/>
            <p14:sldId id="291"/>
            <p14:sldId id="289"/>
            <p14:sldId id="303"/>
            <p14:sldId id="259"/>
            <p14:sldId id="287"/>
            <p14:sldId id="276"/>
            <p14:sldId id="275"/>
            <p14:sldId id="304"/>
            <p14:sldId id="279"/>
            <p14:sldId id="283"/>
            <p14:sldId id="341"/>
            <p14:sldId id="312"/>
            <p14:sldId id="322"/>
            <p14:sldId id="313"/>
            <p14:sldId id="323"/>
            <p14:sldId id="324"/>
            <p14:sldId id="325"/>
            <p14:sldId id="321"/>
            <p14:sldId id="314"/>
            <p14:sldId id="315"/>
            <p14:sldId id="316"/>
            <p14:sldId id="317"/>
            <p14:sldId id="318"/>
            <p14:sldId id="319"/>
            <p14:sldId id="320"/>
            <p14:sldId id="338"/>
            <p14:sldId id="339"/>
          </p14:sldIdLst>
        </p14:section>
        <p14:section name="Conclusion" id="{8F578AFC-4C20-4982-8EFB-85FC5DC8C165}">
          <p14:sldIdLst>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15" autoAdjust="0"/>
    <p:restoredTop sz="93949" autoAdjust="0"/>
  </p:normalViewPr>
  <p:slideViewPr>
    <p:cSldViewPr snapToGrid="0">
      <p:cViewPr varScale="1">
        <p:scale>
          <a:sx n="81" d="100"/>
          <a:sy n="81" d="100"/>
        </p:scale>
        <p:origin x="365" y="67"/>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A7ED4-0443-4A00-95C5-D974872A5344}" type="doc">
      <dgm:prSet loTypeId="urn:microsoft.com/office/officeart/2016/7/layout/AccentHomeChevronProcess" loCatId="process" qsTypeId="urn:microsoft.com/office/officeart/2005/8/quickstyle/simple1" qsCatId="simple" csTypeId="urn:microsoft.com/office/officeart/2005/8/colors/accent5_2" csCatId="accent5" phldr="1"/>
      <dgm:spPr/>
      <dgm:t>
        <a:bodyPr/>
        <a:lstStyle/>
        <a:p>
          <a:endParaRPr lang="en-US"/>
        </a:p>
      </dgm:t>
    </dgm:pt>
    <dgm:pt modelId="{619A62F7-2D1E-427D-AAE2-1ACCB4AF3F55}">
      <dgm:prSet/>
      <dgm:spPr/>
      <dgm:t>
        <a:bodyPr/>
        <a:lstStyle/>
        <a:p>
          <a:r>
            <a:rPr lang="en-US"/>
            <a:t>2009</a:t>
          </a:r>
        </a:p>
      </dgm:t>
    </dgm:pt>
    <dgm:pt modelId="{449B8ABB-D3E7-4E15-ACDF-DCBB75BA9279}" type="parTrans" cxnId="{C94CD29A-EA6F-4875-ABD0-86672137D442}">
      <dgm:prSet/>
      <dgm:spPr/>
      <dgm:t>
        <a:bodyPr/>
        <a:lstStyle/>
        <a:p>
          <a:endParaRPr lang="en-US"/>
        </a:p>
      </dgm:t>
    </dgm:pt>
    <dgm:pt modelId="{D9223AAB-5F5C-4D89-AD16-2C622F700BE7}" type="sibTrans" cxnId="{C94CD29A-EA6F-4875-ABD0-86672137D442}">
      <dgm:prSet/>
      <dgm:spPr/>
      <dgm:t>
        <a:bodyPr/>
        <a:lstStyle/>
        <a:p>
          <a:endParaRPr lang="en-US"/>
        </a:p>
      </dgm:t>
    </dgm:pt>
    <dgm:pt modelId="{26013138-CFCB-4E9D-92B2-D6199DBB02B1}">
      <dgm:prSet custT="1"/>
      <dgm:spPr/>
      <dgm:t>
        <a:bodyPr/>
        <a:lstStyle/>
        <a:p>
          <a:r>
            <a:rPr lang="en-US" sz="1600" dirty="0"/>
            <a:t>Cole Memorandum</a:t>
          </a:r>
        </a:p>
      </dgm:t>
    </dgm:pt>
    <dgm:pt modelId="{E0281533-0EBE-4847-B12F-4E769F0F5C14}" type="parTrans" cxnId="{ABFB1B92-A0FD-4B84-93C5-0E7ED46FDCAB}">
      <dgm:prSet/>
      <dgm:spPr/>
      <dgm:t>
        <a:bodyPr/>
        <a:lstStyle/>
        <a:p>
          <a:endParaRPr lang="en-US"/>
        </a:p>
      </dgm:t>
    </dgm:pt>
    <dgm:pt modelId="{10EA390D-82DF-4D4D-8DF3-9FEE15085AAE}" type="sibTrans" cxnId="{ABFB1B92-A0FD-4B84-93C5-0E7ED46FDCAB}">
      <dgm:prSet/>
      <dgm:spPr/>
      <dgm:t>
        <a:bodyPr/>
        <a:lstStyle/>
        <a:p>
          <a:endParaRPr lang="en-US"/>
        </a:p>
      </dgm:t>
    </dgm:pt>
    <dgm:pt modelId="{ACD4DF17-3628-47B0-98BA-69884BF5D74C}">
      <dgm:prSet custT="1"/>
      <dgm:spPr/>
      <dgm:t>
        <a:bodyPr/>
        <a:lstStyle/>
        <a:p>
          <a:r>
            <a:rPr lang="en-US" sz="1100" dirty="0"/>
            <a:t>Directed U.S. Attorneys to utilize their resources and their discretion before prosecuting those using medical marijuana in compliance with respective state laws. </a:t>
          </a:r>
        </a:p>
      </dgm:t>
    </dgm:pt>
    <dgm:pt modelId="{F3FA0FB1-8208-4D1E-A2E6-59B5EDC00FF9}" type="parTrans" cxnId="{43FF296C-FDCB-4F4F-84F2-F8749EE7EF67}">
      <dgm:prSet/>
      <dgm:spPr/>
      <dgm:t>
        <a:bodyPr/>
        <a:lstStyle/>
        <a:p>
          <a:endParaRPr lang="en-US"/>
        </a:p>
      </dgm:t>
    </dgm:pt>
    <dgm:pt modelId="{9753067B-DBA3-4934-8D9B-DAED94D23F5A}" type="sibTrans" cxnId="{43FF296C-FDCB-4F4F-84F2-F8749EE7EF67}">
      <dgm:prSet/>
      <dgm:spPr/>
      <dgm:t>
        <a:bodyPr/>
        <a:lstStyle/>
        <a:p>
          <a:endParaRPr lang="en-US"/>
        </a:p>
      </dgm:t>
    </dgm:pt>
    <dgm:pt modelId="{83D6FAF0-0FB7-4A4B-8DB0-2A276445B100}">
      <dgm:prSet/>
      <dgm:spPr/>
      <dgm:t>
        <a:bodyPr/>
        <a:lstStyle/>
        <a:p>
          <a:r>
            <a:rPr lang="en-US"/>
            <a:t>2014</a:t>
          </a:r>
        </a:p>
      </dgm:t>
    </dgm:pt>
    <dgm:pt modelId="{73906887-91D6-496D-A29E-A7684EED5035}" type="parTrans" cxnId="{0C1878B8-0446-442C-A528-2175D1861C39}">
      <dgm:prSet/>
      <dgm:spPr/>
      <dgm:t>
        <a:bodyPr/>
        <a:lstStyle/>
        <a:p>
          <a:endParaRPr lang="en-US"/>
        </a:p>
      </dgm:t>
    </dgm:pt>
    <dgm:pt modelId="{0D557275-DE06-42CF-BBFB-A9672140E545}" type="sibTrans" cxnId="{0C1878B8-0446-442C-A528-2175D1861C39}">
      <dgm:prSet/>
      <dgm:spPr/>
      <dgm:t>
        <a:bodyPr/>
        <a:lstStyle/>
        <a:p>
          <a:endParaRPr lang="en-US"/>
        </a:p>
      </dgm:t>
    </dgm:pt>
    <dgm:pt modelId="{E8364A2E-F0E2-44AB-937B-074141D8DE6D}">
      <dgm:prSet custT="1"/>
      <dgm:spPr/>
      <dgm:t>
        <a:bodyPr/>
        <a:lstStyle/>
        <a:p>
          <a:r>
            <a:rPr lang="en-US" sz="1600" dirty="0"/>
            <a:t>Rohrabacher-Farr Amendment</a:t>
          </a:r>
        </a:p>
      </dgm:t>
    </dgm:pt>
    <dgm:pt modelId="{3582A729-7D88-48B5-90FF-85CB5A22ADBF}" type="parTrans" cxnId="{55E8E7E8-544A-4990-A546-DF4168168786}">
      <dgm:prSet/>
      <dgm:spPr/>
      <dgm:t>
        <a:bodyPr/>
        <a:lstStyle/>
        <a:p>
          <a:endParaRPr lang="en-US"/>
        </a:p>
      </dgm:t>
    </dgm:pt>
    <dgm:pt modelId="{C4A8575D-6A7F-4DCA-A695-83926F8D9234}" type="sibTrans" cxnId="{55E8E7E8-544A-4990-A546-DF4168168786}">
      <dgm:prSet/>
      <dgm:spPr/>
      <dgm:t>
        <a:bodyPr/>
        <a:lstStyle/>
        <a:p>
          <a:endParaRPr lang="en-US"/>
        </a:p>
      </dgm:t>
    </dgm:pt>
    <dgm:pt modelId="{A9A3B83E-452D-4402-8AD3-C86EFF467E39}">
      <dgm:prSet custT="1"/>
      <dgm:spPr/>
      <dgm:t>
        <a:bodyPr/>
        <a:lstStyle/>
        <a:p>
          <a:r>
            <a:rPr lang="en-US" sz="1100" dirty="0"/>
            <a:t>Prohibits the Justice Department from spending funds to interfere with the implementation of state medical cannabis laws.</a:t>
          </a:r>
        </a:p>
      </dgm:t>
    </dgm:pt>
    <dgm:pt modelId="{1A34CB3A-3CDF-4D15-BC6A-A040B6578106}" type="parTrans" cxnId="{AACF357F-5D80-4F7F-A203-0528D90DBEE0}">
      <dgm:prSet/>
      <dgm:spPr/>
      <dgm:t>
        <a:bodyPr/>
        <a:lstStyle/>
        <a:p>
          <a:endParaRPr lang="en-US"/>
        </a:p>
      </dgm:t>
    </dgm:pt>
    <dgm:pt modelId="{02E3D0E6-7A41-40CE-9036-2660A9A06B1E}" type="sibTrans" cxnId="{AACF357F-5D80-4F7F-A203-0528D90DBEE0}">
      <dgm:prSet/>
      <dgm:spPr/>
      <dgm:t>
        <a:bodyPr/>
        <a:lstStyle/>
        <a:p>
          <a:endParaRPr lang="en-US"/>
        </a:p>
      </dgm:t>
    </dgm:pt>
    <dgm:pt modelId="{611AC113-48CA-432B-A0DE-178049EC0876}">
      <dgm:prSet/>
      <dgm:spPr/>
      <dgm:t>
        <a:bodyPr/>
        <a:lstStyle/>
        <a:p>
          <a:r>
            <a:rPr lang="en-US"/>
            <a:t>2014</a:t>
          </a:r>
        </a:p>
      </dgm:t>
    </dgm:pt>
    <dgm:pt modelId="{CE2E8D3D-7B2D-445D-865A-978E4EE82E24}" type="parTrans" cxnId="{DD166D01-4B2A-48F2-9A57-8B661CDF0EEF}">
      <dgm:prSet/>
      <dgm:spPr/>
      <dgm:t>
        <a:bodyPr/>
        <a:lstStyle/>
        <a:p>
          <a:endParaRPr lang="en-US"/>
        </a:p>
      </dgm:t>
    </dgm:pt>
    <dgm:pt modelId="{97EDF591-9E2B-4FDF-A6C2-B2EF39D70D4E}" type="sibTrans" cxnId="{DD166D01-4B2A-48F2-9A57-8B661CDF0EEF}">
      <dgm:prSet/>
      <dgm:spPr/>
      <dgm:t>
        <a:bodyPr/>
        <a:lstStyle/>
        <a:p>
          <a:endParaRPr lang="en-US"/>
        </a:p>
      </dgm:t>
    </dgm:pt>
    <dgm:pt modelId="{87381DD4-39FA-4524-A087-D431772E2A30}">
      <dgm:prSet custT="1"/>
      <dgm:spPr/>
      <dgm:t>
        <a:bodyPr/>
        <a:lstStyle/>
        <a:p>
          <a:r>
            <a:rPr lang="en-US" sz="1600" dirty="0"/>
            <a:t>Farm Bill</a:t>
          </a:r>
        </a:p>
      </dgm:t>
    </dgm:pt>
    <dgm:pt modelId="{4B33C767-B478-47C7-9D51-5B7E61D25BF8}" type="parTrans" cxnId="{D421A01E-223A-4A4A-A219-8208779B50C6}">
      <dgm:prSet/>
      <dgm:spPr/>
      <dgm:t>
        <a:bodyPr/>
        <a:lstStyle/>
        <a:p>
          <a:endParaRPr lang="en-US"/>
        </a:p>
      </dgm:t>
    </dgm:pt>
    <dgm:pt modelId="{F315DDBC-5A0B-4B33-A65B-26986E78BE3B}" type="sibTrans" cxnId="{D421A01E-223A-4A4A-A219-8208779B50C6}">
      <dgm:prSet/>
      <dgm:spPr/>
      <dgm:t>
        <a:bodyPr/>
        <a:lstStyle/>
        <a:p>
          <a:endParaRPr lang="en-US"/>
        </a:p>
      </dgm:t>
    </dgm:pt>
    <dgm:pt modelId="{48C057EF-2FDC-49F9-8B69-B895225E22F1}">
      <dgm:prSet custT="1"/>
      <dgm:spPr/>
      <dgm:t>
        <a:bodyPr/>
        <a:lstStyle/>
        <a:p>
          <a:r>
            <a:rPr lang="en-US" sz="1050" dirty="0"/>
            <a:t>Defines hemp as any part of the cannabis plant, whether growing or not, with a Delta-9 THC concentration of not more than 0.3% on a dry weight basis.</a:t>
          </a:r>
        </a:p>
      </dgm:t>
    </dgm:pt>
    <dgm:pt modelId="{FE282B68-9E2A-43F5-96A2-CBF2233EA8E8}" type="parTrans" cxnId="{8B73BE0D-AF68-432C-A4D8-080CC718EFE2}">
      <dgm:prSet/>
      <dgm:spPr/>
      <dgm:t>
        <a:bodyPr/>
        <a:lstStyle/>
        <a:p>
          <a:endParaRPr lang="en-US"/>
        </a:p>
      </dgm:t>
    </dgm:pt>
    <dgm:pt modelId="{57270855-1F91-4C22-A207-639C9EC282CB}" type="sibTrans" cxnId="{8B73BE0D-AF68-432C-A4D8-080CC718EFE2}">
      <dgm:prSet/>
      <dgm:spPr/>
      <dgm:t>
        <a:bodyPr/>
        <a:lstStyle/>
        <a:p>
          <a:endParaRPr lang="en-US"/>
        </a:p>
      </dgm:t>
    </dgm:pt>
    <dgm:pt modelId="{8CC164B2-0B9F-4B0A-92F3-22C2F601E75F}">
      <dgm:prSet custT="1"/>
      <dgm:spPr/>
      <dgm:t>
        <a:bodyPr/>
        <a:lstStyle/>
        <a:p>
          <a:r>
            <a:rPr lang="en-US" sz="1050" dirty="0"/>
            <a:t>Gave states discretion to adopt regulations governing hemp activity.</a:t>
          </a:r>
        </a:p>
      </dgm:t>
    </dgm:pt>
    <dgm:pt modelId="{7419D83F-8806-4C8D-8D4B-DF0C27DD96AB}" type="parTrans" cxnId="{779E115F-6E94-4B3A-9A68-ACA75366C096}">
      <dgm:prSet/>
      <dgm:spPr/>
      <dgm:t>
        <a:bodyPr/>
        <a:lstStyle/>
        <a:p>
          <a:endParaRPr lang="en-US"/>
        </a:p>
      </dgm:t>
    </dgm:pt>
    <dgm:pt modelId="{BB8369A9-E579-4441-981D-A4DB411ABD05}" type="sibTrans" cxnId="{779E115F-6E94-4B3A-9A68-ACA75366C096}">
      <dgm:prSet/>
      <dgm:spPr/>
      <dgm:t>
        <a:bodyPr/>
        <a:lstStyle/>
        <a:p>
          <a:endParaRPr lang="en-US"/>
        </a:p>
      </dgm:t>
    </dgm:pt>
    <dgm:pt modelId="{C2439EF6-E361-469A-80A6-29CB9602592B}">
      <dgm:prSet custT="1"/>
      <dgm:spPr/>
      <dgm:t>
        <a:bodyPr/>
        <a:lstStyle/>
        <a:p>
          <a:r>
            <a:rPr lang="en-US" sz="1050" dirty="0"/>
            <a:t>Hemp cultivation permitted at institutions of higher education or state agriculture departments for research purposes.</a:t>
          </a:r>
        </a:p>
      </dgm:t>
    </dgm:pt>
    <dgm:pt modelId="{F864C206-BB8F-4960-A59D-0AE126F3C611}" type="parTrans" cxnId="{9BE67600-0E43-4971-A0B9-1EB638883B81}">
      <dgm:prSet/>
      <dgm:spPr/>
      <dgm:t>
        <a:bodyPr/>
        <a:lstStyle/>
        <a:p>
          <a:endParaRPr lang="en-US"/>
        </a:p>
      </dgm:t>
    </dgm:pt>
    <dgm:pt modelId="{D0FB7E33-832A-4798-94EF-896346BD9F72}" type="sibTrans" cxnId="{9BE67600-0E43-4971-A0B9-1EB638883B81}">
      <dgm:prSet/>
      <dgm:spPr/>
      <dgm:t>
        <a:bodyPr/>
        <a:lstStyle/>
        <a:p>
          <a:endParaRPr lang="en-US"/>
        </a:p>
      </dgm:t>
    </dgm:pt>
    <dgm:pt modelId="{78FB65C7-E552-4CEC-B978-68DB6B8AAAB6}">
      <dgm:prSet/>
      <dgm:spPr/>
      <dgm:t>
        <a:bodyPr/>
        <a:lstStyle/>
        <a:p>
          <a:r>
            <a:rPr lang="en-US"/>
            <a:t>2018</a:t>
          </a:r>
        </a:p>
      </dgm:t>
    </dgm:pt>
    <dgm:pt modelId="{D7486188-536D-497B-8159-C11016EC6520}" type="parTrans" cxnId="{F02E6A82-3858-46BD-9942-A4A0887AF4AF}">
      <dgm:prSet/>
      <dgm:spPr/>
      <dgm:t>
        <a:bodyPr/>
        <a:lstStyle/>
        <a:p>
          <a:endParaRPr lang="en-US"/>
        </a:p>
      </dgm:t>
    </dgm:pt>
    <dgm:pt modelId="{961615C5-E5FC-4D06-BD2E-94D16C70D3CC}" type="sibTrans" cxnId="{F02E6A82-3858-46BD-9942-A4A0887AF4AF}">
      <dgm:prSet/>
      <dgm:spPr/>
      <dgm:t>
        <a:bodyPr/>
        <a:lstStyle/>
        <a:p>
          <a:endParaRPr lang="en-US"/>
        </a:p>
      </dgm:t>
    </dgm:pt>
    <dgm:pt modelId="{B51D961D-1453-48A2-A38B-8B90DA921A81}">
      <dgm:prSet custT="1"/>
      <dgm:spPr/>
      <dgm:t>
        <a:bodyPr/>
        <a:lstStyle/>
        <a:p>
          <a:r>
            <a:rPr lang="en-US" sz="1600" dirty="0"/>
            <a:t>Farm Bill</a:t>
          </a:r>
        </a:p>
      </dgm:t>
    </dgm:pt>
    <dgm:pt modelId="{3AABBE59-8700-45BC-8188-0A60FEEFE48F}" type="parTrans" cxnId="{580C51C2-E97C-4944-984A-A206D2B0AF20}">
      <dgm:prSet/>
      <dgm:spPr/>
      <dgm:t>
        <a:bodyPr/>
        <a:lstStyle/>
        <a:p>
          <a:endParaRPr lang="en-US"/>
        </a:p>
      </dgm:t>
    </dgm:pt>
    <dgm:pt modelId="{2CC77EBB-B609-43A4-9B3A-A1725B6299FD}" type="sibTrans" cxnId="{580C51C2-E97C-4944-984A-A206D2B0AF20}">
      <dgm:prSet/>
      <dgm:spPr/>
      <dgm:t>
        <a:bodyPr/>
        <a:lstStyle/>
        <a:p>
          <a:endParaRPr lang="en-US"/>
        </a:p>
      </dgm:t>
    </dgm:pt>
    <dgm:pt modelId="{D36CED10-9926-422D-AD76-9F311ED003C4}">
      <dgm:prSet custT="1"/>
      <dgm:spPr/>
      <dgm:t>
        <a:bodyPr/>
        <a:lstStyle/>
        <a:p>
          <a:r>
            <a:rPr lang="en-US" sz="1100" dirty="0"/>
            <a:t>Expanded the definition of hemp to include derivatives, extracts, and cannabinoids. </a:t>
          </a:r>
        </a:p>
      </dgm:t>
    </dgm:pt>
    <dgm:pt modelId="{D73745EA-C400-4654-9968-3E21E4759670}" type="parTrans" cxnId="{4448D189-D1BF-46D7-A38A-05E2C8F861DB}">
      <dgm:prSet/>
      <dgm:spPr/>
      <dgm:t>
        <a:bodyPr/>
        <a:lstStyle/>
        <a:p>
          <a:endParaRPr lang="en-US"/>
        </a:p>
      </dgm:t>
    </dgm:pt>
    <dgm:pt modelId="{B51D1E9F-D85C-4FA0-9CC6-C03E4E9F4802}" type="sibTrans" cxnId="{4448D189-D1BF-46D7-A38A-05E2C8F861DB}">
      <dgm:prSet/>
      <dgm:spPr/>
      <dgm:t>
        <a:bodyPr/>
        <a:lstStyle/>
        <a:p>
          <a:endParaRPr lang="en-US"/>
        </a:p>
      </dgm:t>
    </dgm:pt>
    <dgm:pt modelId="{130688E8-82C8-49B5-B248-28AAF93F17FF}">
      <dgm:prSet custT="1"/>
      <dgm:spPr/>
      <dgm:t>
        <a:bodyPr/>
        <a:lstStyle/>
        <a:p>
          <a:r>
            <a:rPr lang="en-US" sz="1100" dirty="0"/>
            <a:t>Removed hemp from the Controlled Substances Act.</a:t>
          </a:r>
        </a:p>
      </dgm:t>
    </dgm:pt>
    <dgm:pt modelId="{6A5FA44D-CDA6-40D8-91D7-2F67BFC21A78}" type="parTrans" cxnId="{E1CB9812-4D8D-4A30-89D0-42E0CB2D7B2B}">
      <dgm:prSet/>
      <dgm:spPr/>
      <dgm:t>
        <a:bodyPr/>
        <a:lstStyle/>
        <a:p>
          <a:endParaRPr lang="en-US"/>
        </a:p>
      </dgm:t>
    </dgm:pt>
    <dgm:pt modelId="{C5C17FAB-C330-4A49-8174-FD92DB184C85}" type="sibTrans" cxnId="{E1CB9812-4D8D-4A30-89D0-42E0CB2D7B2B}">
      <dgm:prSet/>
      <dgm:spPr/>
      <dgm:t>
        <a:bodyPr/>
        <a:lstStyle/>
        <a:p>
          <a:endParaRPr lang="en-US"/>
        </a:p>
      </dgm:t>
    </dgm:pt>
    <dgm:pt modelId="{A61F974E-FC41-467E-BFDC-F9627B052F62}">
      <dgm:prSet custT="1"/>
      <dgm:spPr/>
      <dgm:t>
        <a:bodyPr/>
        <a:lstStyle/>
        <a:p>
          <a:r>
            <a:rPr lang="en-US" sz="1100" dirty="0"/>
            <a:t>Permits interstate transportation of hemp.</a:t>
          </a:r>
        </a:p>
      </dgm:t>
    </dgm:pt>
    <dgm:pt modelId="{AF377A74-A726-4CF8-8C67-4EDE92A8CA9C}" type="parTrans" cxnId="{D93F20DA-28D4-4308-AB51-D3D508949AA6}">
      <dgm:prSet/>
      <dgm:spPr/>
      <dgm:t>
        <a:bodyPr/>
        <a:lstStyle/>
        <a:p>
          <a:endParaRPr lang="en-US"/>
        </a:p>
      </dgm:t>
    </dgm:pt>
    <dgm:pt modelId="{F20347C1-63B7-4605-96E6-4F97EE175000}" type="sibTrans" cxnId="{D93F20DA-28D4-4308-AB51-D3D508949AA6}">
      <dgm:prSet/>
      <dgm:spPr/>
      <dgm:t>
        <a:bodyPr/>
        <a:lstStyle/>
        <a:p>
          <a:endParaRPr lang="en-US"/>
        </a:p>
      </dgm:t>
    </dgm:pt>
    <dgm:pt modelId="{579D39C6-3504-4194-9FB3-8161F616939F}">
      <dgm:prSet custT="1"/>
      <dgm:spPr/>
      <dgm:t>
        <a:bodyPr/>
        <a:lstStyle/>
        <a:p>
          <a:r>
            <a:rPr lang="en-US" sz="1100" dirty="0"/>
            <a:t>Legalizes cultivation and commercialization of hemp.</a:t>
          </a:r>
        </a:p>
      </dgm:t>
    </dgm:pt>
    <dgm:pt modelId="{DFB0CC60-A2F5-4E5F-A4F2-061C40257B9E}" type="parTrans" cxnId="{A8BFD7BD-E2AD-4F1A-A35B-B9A1DB33FD78}">
      <dgm:prSet/>
      <dgm:spPr/>
      <dgm:t>
        <a:bodyPr/>
        <a:lstStyle/>
        <a:p>
          <a:endParaRPr lang="en-US"/>
        </a:p>
      </dgm:t>
    </dgm:pt>
    <dgm:pt modelId="{6AB1A9FD-2009-44A6-9696-2A3FDE1F6F2E}" type="sibTrans" cxnId="{A8BFD7BD-E2AD-4F1A-A35B-B9A1DB33FD78}">
      <dgm:prSet/>
      <dgm:spPr/>
      <dgm:t>
        <a:bodyPr/>
        <a:lstStyle/>
        <a:p>
          <a:endParaRPr lang="en-US"/>
        </a:p>
      </dgm:t>
    </dgm:pt>
    <dgm:pt modelId="{7DEECAE0-65C8-4333-A2EC-19A78B32E924}">
      <dgm:prSet custT="1"/>
      <dgm:spPr/>
      <dgm:t>
        <a:bodyPr/>
        <a:lstStyle/>
        <a:p>
          <a:r>
            <a:rPr lang="en-US" sz="1100" dirty="0"/>
            <a:t>“Hemp” </a:t>
          </a:r>
          <a:r>
            <a:rPr lang="en-US" sz="1100" dirty="0" smtClean="0"/>
            <a:t>defined </a:t>
          </a:r>
          <a:r>
            <a:rPr lang="en-US" sz="1100" dirty="0"/>
            <a:t>as containing less than 0.3% Delta-9 THC.</a:t>
          </a:r>
        </a:p>
      </dgm:t>
    </dgm:pt>
    <dgm:pt modelId="{CEB998E8-4FAB-4A6D-A938-4FBD8DD52BCF}" type="parTrans" cxnId="{273355C5-AE48-4584-9D77-1430E4F84EE1}">
      <dgm:prSet/>
      <dgm:spPr/>
      <dgm:t>
        <a:bodyPr/>
        <a:lstStyle/>
        <a:p>
          <a:endParaRPr lang="en-US"/>
        </a:p>
      </dgm:t>
    </dgm:pt>
    <dgm:pt modelId="{66291445-B83A-485A-BB75-14FC0B8ABA46}" type="sibTrans" cxnId="{273355C5-AE48-4584-9D77-1430E4F84EE1}">
      <dgm:prSet/>
      <dgm:spPr/>
      <dgm:t>
        <a:bodyPr/>
        <a:lstStyle/>
        <a:p>
          <a:endParaRPr lang="en-US"/>
        </a:p>
      </dgm:t>
    </dgm:pt>
    <dgm:pt modelId="{462407BE-0E7B-004B-B82E-6B3A8FC306C2}" type="pres">
      <dgm:prSet presAssocID="{FD3A7ED4-0443-4A00-95C5-D974872A5344}" presName="Name0" presStyleCnt="0">
        <dgm:presLayoutVars>
          <dgm:animLvl val="lvl"/>
          <dgm:resizeHandles val="exact"/>
        </dgm:presLayoutVars>
      </dgm:prSet>
      <dgm:spPr/>
      <dgm:t>
        <a:bodyPr/>
        <a:lstStyle/>
        <a:p>
          <a:endParaRPr lang="en-US"/>
        </a:p>
      </dgm:t>
    </dgm:pt>
    <dgm:pt modelId="{77CBA2EE-401F-714F-9093-449ED54FAE2A}" type="pres">
      <dgm:prSet presAssocID="{619A62F7-2D1E-427D-AAE2-1ACCB4AF3F55}" presName="composite" presStyleCnt="0"/>
      <dgm:spPr/>
    </dgm:pt>
    <dgm:pt modelId="{318E9ACB-1D3D-5C49-9709-7513A6022616}" type="pres">
      <dgm:prSet presAssocID="{619A62F7-2D1E-427D-AAE2-1ACCB4AF3F55}" presName="L" presStyleLbl="solidFgAcc1" presStyleIdx="0" presStyleCnt="4">
        <dgm:presLayoutVars>
          <dgm:chMax val="0"/>
          <dgm:chPref val="0"/>
        </dgm:presLayoutVars>
      </dgm:prSet>
      <dgm:spPr/>
    </dgm:pt>
    <dgm:pt modelId="{A61F49BB-AA7C-5A45-9C1A-CFDDBFE8DEA9}" type="pres">
      <dgm:prSet presAssocID="{619A62F7-2D1E-427D-AAE2-1ACCB4AF3F55}" presName="parTx" presStyleLbl="alignNode1" presStyleIdx="0" presStyleCnt="4">
        <dgm:presLayoutVars>
          <dgm:chMax val="0"/>
          <dgm:chPref val="0"/>
          <dgm:bulletEnabled val="1"/>
        </dgm:presLayoutVars>
      </dgm:prSet>
      <dgm:spPr/>
      <dgm:t>
        <a:bodyPr/>
        <a:lstStyle/>
        <a:p>
          <a:endParaRPr lang="en-US"/>
        </a:p>
      </dgm:t>
    </dgm:pt>
    <dgm:pt modelId="{C990C53A-D2F2-6449-B3DE-DA9E639484E9}" type="pres">
      <dgm:prSet presAssocID="{619A62F7-2D1E-427D-AAE2-1ACCB4AF3F55}" presName="desTx" presStyleLbl="revTx" presStyleIdx="0" presStyleCnt="4">
        <dgm:presLayoutVars>
          <dgm:chMax val="0"/>
          <dgm:chPref val="0"/>
          <dgm:bulletEnabled val="1"/>
        </dgm:presLayoutVars>
      </dgm:prSet>
      <dgm:spPr/>
      <dgm:t>
        <a:bodyPr/>
        <a:lstStyle/>
        <a:p>
          <a:endParaRPr lang="en-US"/>
        </a:p>
      </dgm:t>
    </dgm:pt>
    <dgm:pt modelId="{7E90C66B-9AA9-A346-9131-224DCFA2EE88}" type="pres">
      <dgm:prSet presAssocID="{619A62F7-2D1E-427D-AAE2-1ACCB4AF3F55}" presName="EmptyPlaceHolder" presStyleCnt="0"/>
      <dgm:spPr/>
    </dgm:pt>
    <dgm:pt modelId="{02BF9900-1D8A-DC4B-8AAE-F02ABF2ADF06}" type="pres">
      <dgm:prSet presAssocID="{D9223AAB-5F5C-4D89-AD16-2C622F700BE7}" presName="space" presStyleCnt="0"/>
      <dgm:spPr/>
    </dgm:pt>
    <dgm:pt modelId="{14156A77-A6ED-1147-B5E4-A940FAAC9305}" type="pres">
      <dgm:prSet presAssocID="{83D6FAF0-0FB7-4A4B-8DB0-2A276445B100}" presName="composite" presStyleCnt="0"/>
      <dgm:spPr/>
    </dgm:pt>
    <dgm:pt modelId="{F7C224CA-EEAE-5F4B-BCAE-62C37850D301}" type="pres">
      <dgm:prSet presAssocID="{83D6FAF0-0FB7-4A4B-8DB0-2A276445B100}" presName="L" presStyleLbl="solidFgAcc1" presStyleIdx="1" presStyleCnt="4">
        <dgm:presLayoutVars>
          <dgm:chMax val="0"/>
          <dgm:chPref val="0"/>
        </dgm:presLayoutVars>
      </dgm:prSet>
      <dgm:spPr/>
    </dgm:pt>
    <dgm:pt modelId="{60EBEE31-138C-2742-A3C1-033BB2C00E16}" type="pres">
      <dgm:prSet presAssocID="{83D6FAF0-0FB7-4A4B-8DB0-2A276445B100}" presName="parTx" presStyleLbl="alignNode1" presStyleIdx="1" presStyleCnt="4">
        <dgm:presLayoutVars>
          <dgm:chMax val="0"/>
          <dgm:chPref val="0"/>
          <dgm:bulletEnabled val="1"/>
        </dgm:presLayoutVars>
      </dgm:prSet>
      <dgm:spPr/>
      <dgm:t>
        <a:bodyPr/>
        <a:lstStyle/>
        <a:p>
          <a:endParaRPr lang="en-US"/>
        </a:p>
      </dgm:t>
    </dgm:pt>
    <dgm:pt modelId="{63C4CFC1-6EE1-BB46-89C2-51A91D40A968}" type="pres">
      <dgm:prSet presAssocID="{83D6FAF0-0FB7-4A4B-8DB0-2A276445B100}" presName="desTx" presStyleLbl="revTx" presStyleIdx="1" presStyleCnt="4">
        <dgm:presLayoutVars>
          <dgm:chMax val="0"/>
          <dgm:chPref val="0"/>
          <dgm:bulletEnabled val="1"/>
        </dgm:presLayoutVars>
      </dgm:prSet>
      <dgm:spPr/>
      <dgm:t>
        <a:bodyPr/>
        <a:lstStyle/>
        <a:p>
          <a:endParaRPr lang="en-US"/>
        </a:p>
      </dgm:t>
    </dgm:pt>
    <dgm:pt modelId="{44F3B7EC-7D80-0845-80B1-E5E71B79C3C8}" type="pres">
      <dgm:prSet presAssocID="{83D6FAF0-0FB7-4A4B-8DB0-2A276445B100}" presName="EmptyPlaceHolder" presStyleCnt="0"/>
      <dgm:spPr/>
    </dgm:pt>
    <dgm:pt modelId="{565E16A1-B0D2-E14A-B159-AEBACC952516}" type="pres">
      <dgm:prSet presAssocID="{0D557275-DE06-42CF-BBFB-A9672140E545}" presName="space" presStyleCnt="0"/>
      <dgm:spPr/>
    </dgm:pt>
    <dgm:pt modelId="{AED96185-3A98-FD46-A653-52844CF1572F}" type="pres">
      <dgm:prSet presAssocID="{611AC113-48CA-432B-A0DE-178049EC0876}" presName="composite" presStyleCnt="0"/>
      <dgm:spPr/>
    </dgm:pt>
    <dgm:pt modelId="{3DA6AD33-7E04-1043-B298-BBDD749F971E}" type="pres">
      <dgm:prSet presAssocID="{611AC113-48CA-432B-A0DE-178049EC0876}" presName="L" presStyleLbl="solidFgAcc1" presStyleIdx="2" presStyleCnt="4">
        <dgm:presLayoutVars>
          <dgm:chMax val="0"/>
          <dgm:chPref val="0"/>
        </dgm:presLayoutVars>
      </dgm:prSet>
      <dgm:spPr/>
    </dgm:pt>
    <dgm:pt modelId="{61BB373A-A502-CB4D-AD78-8913FC7230F1}" type="pres">
      <dgm:prSet presAssocID="{611AC113-48CA-432B-A0DE-178049EC0876}" presName="parTx" presStyleLbl="alignNode1" presStyleIdx="2" presStyleCnt="4">
        <dgm:presLayoutVars>
          <dgm:chMax val="0"/>
          <dgm:chPref val="0"/>
          <dgm:bulletEnabled val="1"/>
        </dgm:presLayoutVars>
      </dgm:prSet>
      <dgm:spPr/>
      <dgm:t>
        <a:bodyPr/>
        <a:lstStyle/>
        <a:p>
          <a:endParaRPr lang="en-US"/>
        </a:p>
      </dgm:t>
    </dgm:pt>
    <dgm:pt modelId="{2F57F051-9EB1-AC49-B98E-E447DC7BDBA3}" type="pres">
      <dgm:prSet presAssocID="{611AC113-48CA-432B-A0DE-178049EC0876}" presName="desTx" presStyleLbl="revTx" presStyleIdx="2" presStyleCnt="4">
        <dgm:presLayoutVars>
          <dgm:chMax val="0"/>
          <dgm:chPref val="0"/>
          <dgm:bulletEnabled val="1"/>
        </dgm:presLayoutVars>
      </dgm:prSet>
      <dgm:spPr/>
      <dgm:t>
        <a:bodyPr/>
        <a:lstStyle/>
        <a:p>
          <a:endParaRPr lang="en-US"/>
        </a:p>
      </dgm:t>
    </dgm:pt>
    <dgm:pt modelId="{098CB494-461A-D64A-A230-E5A294D6B24E}" type="pres">
      <dgm:prSet presAssocID="{611AC113-48CA-432B-A0DE-178049EC0876}" presName="EmptyPlaceHolder" presStyleCnt="0"/>
      <dgm:spPr/>
    </dgm:pt>
    <dgm:pt modelId="{DEDE5ABB-B5E6-BB42-B32A-417665038693}" type="pres">
      <dgm:prSet presAssocID="{97EDF591-9E2B-4FDF-A6C2-B2EF39D70D4E}" presName="space" presStyleCnt="0"/>
      <dgm:spPr/>
    </dgm:pt>
    <dgm:pt modelId="{061CD6A9-C023-4A42-95C6-5EAA73561408}" type="pres">
      <dgm:prSet presAssocID="{78FB65C7-E552-4CEC-B978-68DB6B8AAAB6}" presName="composite" presStyleCnt="0"/>
      <dgm:spPr/>
    </dgm:pt>
    <dgm:pt modelId="{D718655B-A84E-CA40-9042-F333B7BDB0FB}" type="pres">
      <dgm:prSet presAssocID="{78FB65C7-E552-4CEC-B978-68DB6B8AAAB6}" presName="L" presStyleLbl="solidFgAcc1" presStyleIdx="3" presStyleCnt="4">
        <dgm:presLayoutVars>
          <dgm:chMax val="0"/>
          <dgm:chPref val="0"/>
        </dgm:presLayoutVars>
      </dgm:prSet>
      <dgm:spPr/>
    </dgm:pt>
    <dgm:pt modelId="{B21ED79D-B649-C94F-BBBA-68D34CA41868}" type="pres">
      <dgm:prSet presAssocID="{78FB65C7-E552-4CEC-B978-68DB6B8AAAB6}" presName="parTx" presStyleLbl="alignNode1" presStyleIdx="3" presStyleCnt="4">
        <dgm:presLayoutVars>
          <dgm:chMax val="0"/>
          <dgm:chPref val="0"/>
          <dgm:bulletEnabled val="1"/>
        </dgm:presLayoutVars>
      </dgm:prSet>
      <dgm:spPr/>
      <dgm:t>
        <a:bodyPr/>
        <a:lstStyle/>
        <a:p>
          <a:endParaRPr lang="en-US"/>
        </a:p>
      </dgm:t>
    </dgm:pt>
    <dgm:pt modelId="{C343006B-FBB9-EF4D-B396-341AFC5E0DA1}" type="pres">
      <dgm:prSet presAssocID="{78FB65C7-E552-4CEC-B978-68DB6B8AAAB6}" presName="desTx" presStyleLbl="revTx" presStyleIdx="3" presStyleCnt="4">
        <dgm:presLayoutVars>
          <dgm:chMax val="0"/>
          <dgm:chPref val="0"/>
          <dgm:bulletEnabled val="1"/>
        </dgm:presLayoutVars>
      </dgm:prSet>
      <dgm:spPr/>
      <dgm:t>
        <a:bodyPr/>
        <a:lstStyle/>
        <a:p>
          <a:endParaRPr lang="en-US"/>
        </a:p>
      </dgm:t>
    </dgm:pt>
    <dgm:pt modelId="{71A37E82-9B1F-BF49-96A5-9D1EE9E106C5}" type="pres">
      <dgm:prSet presAssocID="{78FB65C7-E552-4CEC-B978-68DB6B8AAAB6}" presName="EmptyPlaceHolder" presStyleCnt="0"/>
      <dgm:spPr/>
    </dgm:pt>
  </dgm:ptLst>
  <dgm:cxnLst>
    <dgm:cxn modelId="{D6E43567-E267-4C4A-A2F6-7AC9D1326670}" type="presOf" srcId="{A9A3B83E-452D-4402-8AD3-C86EFF467E39}" destId="{63C4CFC1-6EE1-BB46-89C2-51A91D40A968}" srcOrd="0" destOrd="1" presId="urn:microsoft.com/office/officeart/2016/7/layout/AccentHomeChevronProcess"/>
    <dgm:cxn modelId="{F02E6A82-3858-46BD-9942-A4A0887AF4AF}" srcId="{FD3A7ED4-0443-4A00-95C5-D974872A5344}" destId="{78FB65C7-E552-4CEC-B978-68DB6B8AAAB6}" srcOrd="3" destOrd="0" parTransId="{D7486188-536D-497B-8159-C11016EC6520}" sibTransId="{961615C5-E5FC-4D06-BD2E-94D16C70D3CC}"/>
    <dgm:cxn modelId="{0C1878B8-0446-442C-A528-2175D1861C39}" srcId="{FD3A7ED4-0443-4A00-95C5-D974872A5344}" destId="{83D6FAF0-0FB7-4A4B-8DB0-2A276445B100}" srcOrd="1" destOrd="0" parTransId="{73906887-91D6-496D-A29E-A7684EED5035}" sibTransId="{0D557275-DE06-42CF-BBFB-A9672140E545}"/>
    <dgm:cxn modelId="{4448D189-D1BF-46D7-A38A-05E2C8F861DB}" srcId="{B51D961D-1453-48A2-A38B-8B90DA921A81}" destId="{D36CED10-9926-422D-AD76-9F311ED003C4}" srcOrd="0" destOrd="0" parTransId="{D73745EA-C400-4654-9968-3E21E4759670}" sibTransId="{B51D1E9F-D85C-4FA0-9CC6-C03E4E9F4802}"/>
    <dgm:cxn modelId="{A8BFD7BD-E2AD-4F1A-A35B-B9A1DB33FD78}" srcId="{B51D961D-1453-48A2-A38B-8B90DA921A81}" destId="{579D39C6-3504-4194-9FB3-8161F616939F}" srcOrd="3" destOrd="0" parTransId="{DFB0CC60-A2F5-4E5F-A4F2-061C40257B9E}" sibTransId="{6AB1A9FD-2009-44A6-9696-2A3FDE1F6F2E}"/>
    <dgm:cxn modelId="{580C51C2-E97C-4944-984A-A206D2B0AF20}" srcId="{78FB65C7-E552-4CEC-B978-68DB6B8AAAB6}" destId="{B51D961D-1453-48A2-A38B-8B90DA921A81}" srcOrd="0" destOrd="0" parTransId="{3AABBE59-8700-45BC-8188-0A60FEEFE48F}" sibTransId="{2CC77EBB-B609-43A4-9B3A-A1725B6299FD}"/>
    <dgm:cxn modelId="{0E5BF996-CC10-4745-8454-95C097C016B3}" type="presOf" srcId="{D36CED10-9926-422D-AD76-9F311ED003C4}" destId="{C343006B-FBB9-EF4D-B396-341AFC5E0DA1}" srcOrd="0" destOrd="1" presId="urn:microsoft.com/office/officeart/2016/7/layout/AccentHomeChevronProcess"/>
    <dgm:cxn modelId="{718156A9-172D-5141-8B6A-D59FC267C2A9}" type="presOf" srcId="{130688E8-82C8-49B5-B248-28AAF93F17FF}" destId="{C343006B-FBB9-EF4D-B396-341AFC5E0DA1}" srcOrd="0" destOrd="2" presId="urn:microsoft.com/office/officeart/2016/7/layout/AccentHomeChevronProcess"/>
    <dgm:cxn modelId="{273355C5-AE48-4584-9D77-1430E4F84EE1}" srcId="{B51D961D-1453-48A2-A38B-8B90DA921A81}" destId="{7DEECAE0-65C8-4333-A2EC-19A78B32E924}" srcOrd="4" destOrd="0" parTransId="{CEB998E8-4FAB-4A6D-A938-4FBD8DD52BCF}" sibTransId="{66291445-B83A-485A-BB75-14FC0B8ABA46}"/>
    <dgm:cxn modelId="{F0DC5D2A-7644-8D41-92D7-CA3E23AF19EE}" type="presOf" srcId="{ACD4DF17-3628-47B0-98BA-69884BF5D74C}" destId="{C990C53A-D2F2-6449-B3DE-DA9E639484E9}" srcOrd="0" destOrd="1" presId="urn:microsoft.com/office/officeart/2016/7/layout/AccentHomeChevronProcess"/>
    <dgm:cxn modelId="{7EE754C6-AD11-EA4B-B8B3-57C2559363B3}" type="presOf" srcId="{48C057EF-2FDC-49F9-8B69-B895225E22F1}" destId="{2F57F051-9EB1-AC49-B98E-E447DC7BDBA3}" srcOrd="0" destOrd="1" presId="urn:microsoft.com/office/officeart/2016/7/layout/AccentHomeChevronProcess"/>
    <dgm:cxn modelId="{D93F20DA-28D4-4308-AB51-D3D508949AA6}" srcId="{B51D961D-1453-48A2-A38B-8B90DA921A81}" destId="{A61F974E-FC41-467E-BFDC-F9627B052F62}" srcOrd="2" destOrd="0" parTransId="{AF377A74-A726-4CF8-8C67-4EDE92A8CA9C}" sibTransId="{F20347C1-63B7-4605-96E6-4F97EE175000}"/>
    <dgm:cxn modelId="{039651B5-D955-0946-9529-A5D57FA875B5}" type="presOf" srcId="{579D39C6-3504-4194-9FB3-8161F616939F}" destId="{C343006B-FBB9-EF4D-B396-341AFC5E0DA1}" srcOrd="0" destOrd="4" presId="urn:microsoft.com/office/officeart/2016/7/layout/AccentHomeChevronProcess"/>
    <dgm:cxn modelId="{55E8E7E8-544A-4990-A546-DF4168168786}" srcId="{83D6FAF0-0FB7-4A4B-8DB0-2A276445B100}" destId="{E8364A2E-F0E2-44AB-937B-074141D8DE6D}" srcOrd="0" destOrd="0" parTransId="{3582A729-7D88-48B5-90FF-85CB5A22ADBF}" sibTransId="{C4A8575D-6A7F-4DCA-A695-83926F8D9234}"/>
    <dgm:cxn modelId="{33602137-C5FC-B142-B647-A9C291B35BFE}" type="presOf" srcId="{C2439EF6-E361-469A-80A6-29CB9602592B}" destId="{2F57F051-9EB1-AC49-B98E-E447DC7BDBA3}" srcOrd="0" destOrd="3" presId="urn:microsoft.com/office/officeart/2016/7/layout/AccentHomeChevronProcess"/>
    <dgm:cxn modelId="{37802036-2C7B-404A-BEF5-1EB99EB4AC91}" type="presOf" srcId="{619A62F7-2D1E-427D-AAE2-1ACCB4AF3F55}" destId="{A61F49BB-AA7C-5A45-9C1A-CFDDBFE8DEA9}" srcOrd="0" destOrd="0" presId="urn:microsoft.com/office/officeart/2016/7/layout/AccentHomeChevronProcess"/>
    <dgm:cxn modelId="{DD166D01-4B2A-48F2-9A57-8B661CDF0EEF}" srcId="{FD3A7ED4-0443-4A00-95C5-D974872A5344}" destId="{611AC113-48CA-432B-A0DE-178049EC0876}" srcOrd="2" destOrd="0" parTransId="{CE2E8D3D-7B2D-445D-865A-978E4EE82E24}" sibTransId="{97EDF591-9E2B-4FDF-A6C2-B2EF39D70D4E}"/>
    <dgm:cxn modelId="{AACF357F-5D80-4F7F-A203-0528D90DBEE0}" srcId="{E8364A2E-F0E2-44AB-937B-074141D8DE6D}" destId="{A9A3B83E-452D-4402-8AD3-C86EFF467E39}" srcOrd="0" destOrd="0" parTransId="{1A34CB3A-3CDF-4D15-BC6A-A040B6578106}" sibTransId="{02E3D0E6-7A41-40CE-9036-2660A9A06B1E}"/>
    <dgm:cxn modelId="{F365FA5F-C876-3940-A08C-C6B49ADAA1F1}" type="presOf" srcId="{26013138-CFCB-4E9D-92B2-D6199DBB02B1}" destId="{C990C53A-D2F2-6449-B3DE-DA9E639484E9}" srcOrd="0" destOrd="0" presId="urn:microsoft.com/office/officeart/2016/7/layout/AccentHomeChevronProcess"/>
    <dgm:cxn modelId="{779E115F-6E94-4B3A-9A68-ACA75366C096}" srcId="{87381DD4-39FA-4524-A087-D431772E2A30}" destId="{8CC164B2-0B9F-4B0A-92F3-22C2F601E75F}" srcOrd="1" destOrd="0" parTransId="{7419D83F-8806-4C8D-8D4B-DF0C27DD96AB}" sibTransId="{BB8369A9-E579-4441-981D-A4DB411ABD05}"/>
    <dgm:cxn modelId="{9A476CA7-F257-9440-9D15-682CFC632D35}" type="presOf" srcId="{E8364A2E-F0E2-44AB-937B-074141D8DE6D}" destId="{63C4CFC1-6EE1-BB46-89C2-51A91D40A968}" srcOrd="0" destOrd="0" presId="urn:microsoft.com/office/officeart/2016/7/layout/AccentHomeChevronProcess"/>
    <dgm:cxn modelId="{8B73BE0D-AF68-432C-A4D8-080CC718EFE2}" srcId="{87381DD4-39FA-4524-A087-D431772E2A30}" destId="{48C057EF-2FDC-49F9-8B69-B895225E22F1}" srcOrd="0" destOrd="0" parTransId="{FE282B68-9E2A-43F5-96A2-CBF2233EA8E8}" sibTransId="{57270855-1F91-4C22-A207-639C9EC282CB}"/>
    <dgm:cxn modelId="{A76E63BC-2E39-334F-8844-CEFA1E17BE1B}" type="presOf" srcId="{78FB65C7-E552-4CEC-B978-68DB6B8AAAB6}" destId="{B21ED79D-B649-C94F-BBBA-68D34CA41868}" srcOrd="0" destOrd="0" presId="urn:microsoft.com/office/officeart/2016/7/layout/AccentHomeChevronProcess"/>
    <dgm:cxn modelId="{E1CB9812-4D8D-4A30-89D0-42E0CB2D7B2B}" srcId="{B51D961D-1453-48A2-A38B-8B90DA921A81}" destId="{130688E8-82C8-49B5-B248-28AAF93F17FF}" srcOrd="1" destOrd="0" parTransId="{6A5FA44D-CDA6-40D8-91D7-2F67BFC21A78}" sibTransId="{C5C17FAB-C330-4A49-8174-FD92DB184C85}"/>
    <dgm:cxn modelId="{ABFB1B92-A0FD-4B84-93C5-0E7ED46FDCAB}" srcId="{619A62F7-2D1E-427D-AAE2-1ACCB4AF3F55}" destId="{26013138-CFCB-4E9D-92B2-D6199DBB02B1}" srcOrd="0" destOrd="0" parTransId="{E0281533-0EBE-4847-B12F-4E769F0F5C14}" sibTransId="{10EA390D-82DF-4D4D-8DF3-9FEE15085AAE}"/>
    <dgm:cxn modelId="{0915D026-3783-5548-B0F5-D167A9666E18}" type="presOf" srcId="{FD3A7ED4-0443-4A00-95C5-D974872A5344}" destId="{462407BE-0E7B-004B-B82E-6B3A8FC306C2}" srcOrd="0" destOrd="0" presId="urn:microsoft.com/office/officeart/2016/7/layout/AccentHomeChevronProcess"/>
    <dgm:cxn modelId="{AA596BA4-DCFE-2F43-9CAB-79E2F496CF92}" type="presOf" srcId="{8CC164B2-0B9F-4B0A-92F3-22C2F601E75F}" destId="{2F57F051-9EB1-AC49-B98E-E447DC7BDBA3}" srcOrd="0" destOrd="2" presId="urn:microsoft.com/office/officeart/2016/7/layout/AccentHomeChevronProcess"/>
    <dgm:cxn modelId="{C94CD29A-EA6F-4875-ABD0-86672137D442}" srcId="{FD3A7ED4-0443-4A00-95C5-D974872A5344}" destId="{619A62F7-2D1E-427D-AAE2-1ACCB4AF3F55}" srcOrd="0" destOrd="0" parTransId="{449B8ABB-D3E7-4E15-ACDF-DCBB75BA9279}" sibTransId="{D9223AAB-5F5C-4D89-AD16-2C622F700BE7}"/>
    <dgm:cxn modelId="{A44AD83C-9A3D-894A-8121-985CE91FEF93}" type="presOf" srcId="{611AC113-48CA-432B-A0DE-178049EC0876}" destId="{61BB373A-A502-CB4D-AD78-8913FC7230F1}" srcOrd="0" destOrd="0" presId="urn:microsoft.com/office/officeart/2016/7/layout/AccentHomeChevronProcess"/>
    <dgm:cxn modelId="{9BE67600-0E43-4971-A0B9-1EB638883B81}" srcId="{87381DD4-39FA-4524-A087-D431772E2A30}" destId="{C2439EF6-E361-469A-80A6-29CB9602592B}" srcOrd="2" destOrd="0" parTransId="{F864C206-BB8F-4960-A59D-0AE126F3C611}" sibTransId="{D0FB7E33-832A-4798-94EF-896346BD9F72}"/>
    <dgm:cxn modelId="{C936296E-3ECB-8B44-BDCB-83CEE37BE614}" type="presOf" srcId="{83D6FAF0-0FB7-4A4B-8DB0-2A276445B100}" destId="{60EBEE31-138C-2742-A3C1-033BB2C00E16}" srcOrd="0" destOrd="0" presId="urn:microsoft.com/office/officeart/2016/7/layout/AccentHomeChevronProcess"/>
    <dgm:cxn modelId="{43FF296C-FDCB-4F4F-84F2-F8749EE7EF67}" srcId="{26013138-CFCB-4E9D-92B2-D6199DBB02B1}" destId="{ACD4DF17-3628-47B0-98BA-69884BF5D74C}" srcOrd="0" destOrd="0" parTransId="{F3FA0FB1-8208-4D1E-A2E6-59B5EDC00FF9}" sibTransId="{9753067B-DBA3-4934-8D9B-DAED94D23F5A}"/>
    <dgm:cxn modelId="{D421A01E-223A-4A4A-A219-8208779B50C6}" srcId="{611AC113-48CA-432B-A0DE-178049EC0876}" destId="{87381DD4-39FA-4524-A087-D431772E2A30}" srcOrd="0" destOrd="0" parTransId="{4B33C767-B478-47C7-9D51-5B7E61D25BF8}" sibTransId="{F315DDBC-5A0B-4B33-A65B-26986E78BE3B}"/>
    <dgm:cxn modelId="{25663D1E-2DB2-D24A-B395-DAD7D83B4640}" type="presOf" srcId="{B51D961D-1453-48A2-A38B-8B90DA921A81}" destId="{C343006B-FBB9-EF4D-B396-341AFC5E0DA1}" srcOrd="0" destOrd="0" presId="urn:microsoft.com/office/officeart/2016/7/layout/AccentHomeChevronProcess"/>
    <dgm:cxn modelId="{E33AB7E5-D759-2447-980B-8878D7DA720E}" type="presOf" srcId="{7DEECAE0-65C8-4333-A2EC-19A78B32E924}" destId="{C343006B-FBB9-EF4D-B396-341AFC5E0DA1}" srcOrd="0" destOrd="5" presId="urn:microsoft.com/office/officeart/2016/7/layout/AccentHomeChevronProcess"/>
    <dgm:cxn modelId="{42460D57-F3C0-7C4E-902B-32B796E4CFB5}" type="presOf" srcId="{A61F974E-FC41-467E-BFDC-F9627B052F62}" destId="{C343006B-FBB9-EF4D-B396-341AFC5E0DA1}" srcOrd="0" destOrd="3" presId="urn:microsoft.com/office/officeart/2016/7/layout/AccentHomeChevronProcess"/>
    <dgm:cxn modelId="{B786D465-6858-6E49-A5E5-9485C3669056}" type="presOf" srcId="{87381DD4-39FA-4524-A087-D431772E2A30}" destId="{2F57F051-9EB1-AC49-B98E-E447DC7BDBA3}" srcOrd="0" destOrd="0" presId="urn:microsoft.com/office/officeart/2016/7/layout/AccentHomeChevronProcess"/>
    <dgm:cxn modelId="{DEEC3F1E-5A24-1A4A-A006-A2D7A0E2C8A3}" type="presParOf" srcId="{462407BE-0E7B-004B-B82E-6B3A8FC306C2}" destId="{77CBA2EE-401F-714F-9093-449ED54FAE2A}" srcOrd="0" destOrd="0" presId="urn:microsoft.com/office/officeart/2016/7/layout/AccentHomeChevronProcess"/>
    <dgm:cxn modelId="{887C7966-2D61-6441-9461-8644D376268D}" type="presParOf" srcId="{77CBA2EE-401F-714F-9093-449ED54FAE2A}" destId="{318E9ACB-1D3D-5C49-9709-7513A6022616}" srcOrd="0" destOrd="0" presId="urn:microsoft.com/office/officeart/2016/7/layout/AccentHomeChevronProcess"/>
    <dgm:cxn modelId="{1EB5E272-C97D-D143-89F9-9DD13367D542}" type="presParOf" srcId="{77CBA2EE-401F-714F-9093-449ED54FAE2A}" destId="{A61F49BB-AA7C-5A45-9C1A-CFDDBFE8DEA9}" srcOrd="1" destOrd="0" presId="urn:microsoft.com/office/officeart/2016/7/layout/AccentHomeChevronProcess"/>
    <dgm:cxn modelId="{A43E0998-465C-8F43-BAC1-C66591B220E9}" type="presParOf" srcId="{77CBA2EE-401F-714F-9093-449ED54FAE2A}" destId="{C990C53A-D2F2-6449-B3DE-DA9E639484E9}" srcOrd="2" destOrd="0" presId="urn:microsoft.com/office/officeart/2016/7/layout/AccentHomeChevronProcess"/>
    <dgm:cxn modelId="{BE3200AE-93D2-A949-92EA-B8A248217621}" type="presParOf" srcId="{77CBA2EE-401F-714F-9093-449ED54FAE2A}" destId="{7E90C66B-9AA9-A346-9131-224DCFA2EE88}" srcOrd="3" destOrd="0" presId="urn:microsoft.com/office/officeart/2016/7/layout/AccentHomeChevronProcess"/>
    <dgm:cxn modelId="{645C5ED4-CA92-DE44-B334-A7F829752D38}" type="presParOf" srcId="{462407BE-0E7B-004B-B82E-6B3A8FC306C2}" destId="{02BF9900-1D8A-DC4B-8AAE-F02ABF2ADF06}" srcOrd="1" destOrd="0" presId="urn:microsoft.com/office/officeart/2016/7/layout/AccentHomeChevronProcess"/>
    <dgm:cxn modelId="{2CB65C5A-AAE1-6B44-99B7-761B97BEE7E5}" type="presParOf" srcId="{462407BE-0E7B-004B-B82E-6B3A8FC306C2}" destId="{14156A77-A6ED-1147-B5E4-A940FAAC9305}" srcOrd="2" destOrd="0" presId="urn:microsoft.com/office/officeart/2016/7/layout/AccentHomeChevronProcess"/>
    <dgm:cxn modelId="{2FBB0075-1EEF-9C4A-85D8-03EBABD75045}" type="presParOf" srcId="{14156A77-A6ED-1147-B5E4-A940FAAC9305}" destId="{F7C224CA-EEAE-5F4B-BCAE-62C37850D301}" srcOrd="0" destOrd="0" presId="urn:microsoft.com/office/officeart/2016/7/layout/AccentHomeChevronProcess"/>
    <dgm:cxn modelId="{CED05AAF-A03E-084C-B6B8-86B8F65DB5C8}" type="presParOf" srcId="{14156A77-A6ED-1147-B5E4-A940FAAC9305}" destId="{60EBEE31-138C-2742-A3C1-033BB2C00E16}" srcOrd="1" destOrd="0" presId="urn:microsoft.com/office/officeart/2016/7/layout/AccentHomeChevronProcess"/>
    <dgm:cxn modelId="{4B9C7784-E396-F84B-BBC2-C713846051AC}" type="presParOf" srcId="{14156A77-A6ED-1147-B5E4-A940FAAC9305}" destId="{63C4CFC1-6EE1-BB46-89C2-51A91D40A968}" srcOrd="2" destOrd="0" presId="urn:microsoft.com/office/officeart/2016/7/layout/AccentHomeChevronProcess"/>
    <dgm:cxn modelId="{7B77B2C9-84A1-8A4F-B475-59C624961544}" type="presParOf" srcId="{14156A77-A6ED-1147-B5E4-A940FAAC9305}" destId="{44F3B7EC-7D80-0845-80B1-E5E71B79C3C8}" srcOrd="3" destOrd="0" presId="urn:microsoft.com/office/officeart/2016/7/layout/AccentHomeChevronProcess"/>
    <dgm:cxn modelId="{2F9E7D33-A31D-B243-A607-202C3E0F37A1}" type="presParOf" srcId="{462407BE-0E7B-004B-B82E-6B3A8FC306C2}" destId="{565E16A1-B0D2-E14A-B159-AEBACC952516}" srcOrd="3" destOrd="0" presId="urn:microsoft.com/office/officeart/2016/7/layout/AccentHomeChevronProcess"/>
    <dgm:cxn modelId="{4E9BF964-19D6-774F-897B-835B2D76BDD8}" type="presParOf" srcId="{462407BE-0E7B-004B-B82E-6B3A8FC306C2}" destId="{AED96185-3A98-FD46-A653-52844CF1572F}" srcOrd="4" destOrd="0" presId="urn:microsoft.com/office/officeart/2016/7/layout/AccentHomeChevronProcess"/>
    <dgm:cxn modelId="{C404B54C-351E-F444-A15A-EBC6DBA8223A}" type="presParOf" srcId="{AED96185-3A98-FD46-A653-52844CF1572F}" destId="{3DA6AD33-7E04-1043-B298-BBDD749F971E}" srcOrd="0" destOrd="0" presId="urn:microsoft.com/office/officeart/2016/7/layout/AccentHomeChevronProcess"/>
    <dgm:cxn modelId="{82AACAA3-F87C-6744-A9C6-42C9FDDFA460}" type="presParOf" srcId="{AED96185-3A98-FD46-A653-52844CF1572F}" destId="{61BB373A-A502-CB4D-AD78-8913FC7230F1}" srcOrd="1" destOrd="0" presId="urn:microsoft.com/office/officeart/2016/7/layout/AccentHomeChevronProcess"/>
    <dgm:cxn modelId="{6981E6F2-9C37-A34A-B0CA-600EC1ACEC1E}" type="presParOf" srcId="{AED96185-3A98-FD46-A653-52844CF1572F}" destId="{2F57F051-9EB1-AC49-B98E-E447DC7BDBA3}" srcOrd="2" destOrd="0" presId="urn:microsoft.com/office/officeart/2016/7/layout/AccentHomeChevronProcess"/>
    <dgm:cxn modelId="{380FD524-5888-534C-B554-B206F37B072D}" type="presParOf" srcId="{AED96185-3A98-FD46-A653-52844CF1572F}" destId="{098CB494-461A-D64A-A230-E5A294D6B24E}" srcOrd="3" destOrd="0" presId="urn:microsoft.com/office/officeart/2016/7/layout/AccentHomeChevronProcess"/>
    <dgm:cxn modelId="{B64E3EAB-4D26-6F47-8EBD-206AA34A173A}" type="presParOf" srcId="{462407BE-0E7B-004B-B82E-6B3A8FC306C2}" destId="{DEDE5ABB-B5E6-BB42-B32A-417665038693}" srcOrd="5" destOrd="0" presId="urn:microsoft.com/office/officeart/2016/7/layout/AccentHomeChevronProcess"/>
    <dgm:cxn modelId="{C5E5916F-BD64-B543-AD3A-E0035B768B77}" type="presParOf" srcId="{462407BE-0E7B-004B-B82E-6B3A8FC306C2}" destId="{061CD6A9-C023-4A42-95C6-5EAA73561408}" srcOrd="6" destOrd="0" presId="urn:microsoft.com/office/officeart/2016/7/layout/AccentHomeChevronProcess"/>
    <dgm:cxn modelId="{16E52E8E-5EC7-6444-A5EC-66B0EE440FF9}" type="presParOf" srcId="{061CD6A9-C023-4A42-95C6-5EAA73561408}" destId="{D718655B-A84E-CA40-9042-F333B7BDB0FB}" srcOrd="0" destOrd="0" presId="urn:microsoft.com/office/officeart/2016/7/layout/AccentHomeChevronProcess"/>
    <dgm:cxn modelId="{C682D377-6BFC-9641-9503-17ABD3063BA7}" type="presParOf" srcId="{061CD6A9-C023-4A42-95C6-5EAA73561408}" destId="{B21ED79D-B649-C94F-BBBA-68D34CA41868}" srcOrd="1" destOrd="0" presId="urn:microsoft.com/office/officeart/2016/7/layout/AccentHomeChevronProcess"/>
    <dgm:cxn modelId="{9ABA4EB2-1FEF-AA42-90AB-C5CC1930F8B8}" type="presParOf" srcId="{061CD6A9-C023-4A42-95C6-5EAA73561408}" destId="{C343006B-FBB9-EF4D-B396-341AFC5E0DA1}" srcOrd="2" destOrd="0" presId="urn:microsoft.com/office/officeart/2016/7/layout/AccentHomeChevronProcess"/>
    <dgm:cxn modelId="{C8E62967-6E79-4242-A916-D19119CCBCE0}" type="presParOf" srcId="{061CD6A9-C023-4A42-95C6-5EAA73561408}" destId="{71A37E82-9B1F-BF49-96A5-9D1EE9E106C5}" srcOrd="3" destOrd="0" presId="urn:microsoft.com/office/officeart/2016/7/layout/AccentHomeChevro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83B9CA-68F9-43D3-BAF6-E8CCED31A540}" type="doc">
      <dgm:prSet loTypeId="urn:microsoft.com/office/officeart/2005/8/layout/process4" loCatId="process" qsTypeId="urn:microsoft.com/office/officeart/2005/8/quickstyle/simple1" qsCatId="simple" csTypeId="urn:microsoft.com/office/officeart/2005/8/colors/accent5_2" csCatId="accent5" phldr="1"/>
      <dgm:spPr/>
      <dgm:t>
        <a:bodyPr/>
        <a:lstStyle/>
        <a:p>
          <a:endParaRPr lang="en-US"/>
        </a:p>
      </dgm:t>
    </dgm:pt>
    <dgm:pt modelId="{86B85876-2687-44D9-B35D-695E2F1A1F7F}">
      <dgm:prSet/>
      <dgm:spPr/>
      <dgm:t>
        <a:bodyPr/>
        <a:lstStyle/>
        <a:p>
          <a:r>
            <a:rPr lang="en-US"/>
            <a:t>Cole Memorandum Rescinded</a:t>
          </a:r>
        </a:p>
      </dgm:t>
    </dgm:pt>
    <dgm:pt modelId="{9FE9CF4B-E9E3-41E4-AF7A-2A611AF9E10E}" type="parTrans" cxnId="{004E263C-6BCC-4398-BC81-BD9217D6302C}">
      <dgm:prSet/>
      <dgm:spPr/>
      <dgm:t>
        <a:bodyPr/>
        <a:lstStyle/>
        <a:p>
          <a:endParaRPr lang="en-US"/>
        </a:p>
      </dgm:t>
    </dgm:pt>
    <dgm:pt modelId="{BDB6F474-0432-4F8F-8F40-2BECC5223612}" type="sibTrans" cxnId="{004E263C-6BCC-4398-BC81-BD9217D6302C}">
      <dgm:prSet/>
      <dgm:spPr/>
      <dgm:t>
        <a:bodyPr/>
        <a:lstStyle/>
        <a:p>
          <a:endParaRPr lang="en-US"/>
        </a:p>
      </dgm:t>
    </dgm:pt>
    <dgm:pt modelId="{098BE259-E09C-4D0D-BE6D-BD9D3AF45534}">
      <dgm:prSet/>
      <dgm:spPr/>
      <dgm:t>
        <a:bodyPr/>
        <a:lstStyle/>
        <a:p>
          <a:r>
            <a:rPr lang="en-US" dirty="0"/>
            <a:t>U.S. Attorney General Sessions issued a </a:t>
          </a:r>
          <a:r>
            <a:rPr lang="en-US" dirty="0" smtClean="0"/>
            <a:t>Marijuana </a:t>
          </a:r>
          <a:r>
            <a:rPr lang="en-US" dirty="0"/>
            <a:t>Enforcement </a:t>
          </a:r>
          <a:r>
            <a:rPr lang="en-US" dirty="0" smtClean="0"/>
            <a:t>Memo </a:t>
          </a:r>
          <a:r>
            <a:rPr lang="en-US" dirty="0"/>
            <a:t>in 2018, which reemphasized Congress’s position that marijuana “is a dangerous drug and that marijuana activity is a serious crime.”</a:t>
          </a:r>
        </a:p>
      </dgm:t>
    </dgm:pt>
    <dgm:pt modelId="{7C2875A2-E67F-4F7B-A57B-EE4F36760A00}" type="parTrans" cxnId="{36E75A5E-2276-4BA4-A729-AFD110663E82}">
      <dgm:prSet/>
      <dgm:spPr/>
      <dgm:t>
        <a:bodyPr/>
        <a:lstStyle/>
        <a:p>
          <a:endParaRPr lang="en-US"/>
        </a:p>
      </dgm:t>
    </dgm:pt>
    <dgm:pt modelId="{94EED428-059F-449F-8018-48EF03257BA2}" type="sibTrans" cxnId="{36E75A5E-2276-4BA4-A729-AFD110663E82}">
      <dgm:prSet/>
      <dgm:spPr/>
      <dgm:t>
        <a:bodyPr/>
        <a:lstStyle/>
        <a:p>
          <a:endParaRPr lang="en-US"/>
        </a:p>
      </dgm:t>
    </dgm:pt>
    <dgm:pt modelId="{DEA8F036-FE65-40E1-86E7-2053B45E6B70}">
      <dgm:prSet/>
      <dgm:spPr/>
      <dgm:t>
        <a:bodyPr/>
        <a:lstStyle/>
        <a:p>
          <a:r>
            <a:rPr lang="en-US" dirty="0"/>
            <a:t>More recent and current U.S. Attorney Generals have </a:t>
          </a:r>
          <a:r>
            <a:rPr lang="en-US" dirty="0" smtClean="0"/>
            <a:t>ostensibly supported </a:t>
          </a:r>
          <a:r>
            <a:rPr lang="en-US" dirty="0"/>
            <a:t>the </a:t>
          </a:r>
          <a:r>
            <a:rPr lang="en-US" dirty="0" smtClean="0"/>
            <a:t>position advanced </a:t>
          </a:r>
          <a:r>
            <a:rPr lang="en-US" dirty="0"/>
            <a:t>in the Cole Memorandum.</a:t>
          </a:r>
        </a:p>
      </dgm:t>
    </dgm:pt>
    <dgm:pt modelId="{D89D6EBB-3A18-4DE0-85D3-D92A631D3BB4}" type="parTrans" cxnId="{1E8F1453-7453-4B01-8110-5C3EA73479D1}">
      <dgm:prSet/>
      <dgm:spPr/>
      <dgm:t>
        <a:bodyPr/>
        <a:lstStyle/>
        <a:p>
          <a:endParaRPr lang="en-US"/>
        </a:p>
      </dgm:t>
    </dgm:pt>
    <dgm:pt modelId="{0476537F-466F-45C2-8994-0580E4F8F37A}" type="sibTrans" cxnId="{1E8F1453-7453-4B01-8110-5C3EA73479D1}">
      <dgm:prSet/>
      <dgm:spPr/>
      <dgm:t>
        <a:bodyPr/>
        <a:lstStyle/>
        <a:p>
          <a:endParaRPr lang="en-US"/>
        </a:p>
      </dgm:t>
    </dgm:pt>
    <dgm:pt modelId="{8BC15707-6ABC-43AB-9ABF-20396A1FC411}">
      <dgm:prSet/>
      <dgm:spPr/>
      <dgm:t>
        <a:bodyPr/>
        <a:lstStyle/>
        <a:p>
          <a:r>
            <a:rPr lang="en-US"/>
            <a:t>In 2022 President Biden announced an executive order to pardon all federal marijuana possession charges.</a:t>
          </a:r>
        </a:p>
      </dgm:t>
    </dgm:pt>
    <dgm:pt modelId="{572867BE-599B-471B-8146-0E49E8AFF706}" type="parTrans" cxnId="{1572EDD1-96A5-4BC3-8AE9-1DEFE4CF6ED3}">
      <dgm:prSet/>
      <dgm:spPr/>
      <dgm:t>
        <a:bodyPr/>
        <a:lstStyle/>
        <a:p>
          <a:endParaRPr lang="en-US"/>
        </a:p>
      </dgm:t>
    </dgm:pt>
    <dgm:pt modelId="{FC2E380B-F1CC-47E5-ACEF-7ABE87683757}" type="sibTrans" cxnId="{1572EDD1-96A5-4BC3-8AE9-1DEFE4CF6ED3}">
      <dgm:prSet/>
      <dgm:spPr/>
      <dgm:t>
        <a:bodyPr/>
        <a:lstStyle/>
        <a:p>
          <a:endParaRPr lang="en-US"/>
        </a:p>
      </dgm:t>
    </dgm:pt>
    <dgm:pt modelId="{8843653D-AD99-714C-9D26-342F2AACE9F2}" type="pres">
      <dgm:prSet presAssocID="{7E83B9CA-68F9-43D3-BAF6-E8CCED31A540}" presName="Name0" presStyleCnt="0">
        <dgm:presLayoutVars>
          <dgm:dir/>
          <dgm:animLvl val="lvl"/>
          <dgm:resizeHandles val="exact"/>
        </dgm:presLayoutVars>
      </dgm:prSet>
      <dgm:spPr/>
      <dgm:t>
        <a:bodyPr/>
        <a:lstStyle/>
        <a:p>
          <a:endParaRPr lang="en-US"/>
        </a:p>
      </dgm:t>
    </dgm:pt>
    <dgm:pt modelId="{1E48C004-CA5A-CE4A-AC78-C1CE918E2A02}" type="pres">
      <dgm:prSet presAssocID="{8BC15707-6ABC-43AB-9ABF-20396A1FC411}" presName="boxAndChildren" presStyleCnt="0"/>
      <dgm:spPr/>
    </dgm:pt>
    <dgm:pt modelId="{D2906099-FF83-494B-9530-5C24024C5005}" type="pres">
      <dgm:prSet presAssocID="{8BC15707-6ABC-43AB-9ABF-20396A1FC411}" presName="parentTextBox" presStyleLbl="node1" presStyleIdx="0" presStyleCnt="2"/>
      <dgm:spPr/>
      <dgm:t>
        <a:bodyPr/>
        <a:lstStyle/>
        <a:p>
          <a:endParaRPr lang="en-US"/>
        </a:p>
      </dgm:t>
    </dgm:pt>
    <dgm:pt modelId="{358D110B-EB25-7449-B629-A72F4ECAA55F}" type="pres">
      <dgm:prSet presAssocID="{BDB6F474-0432-4F8F-8F40-2BECC5223612}" presName="sp" presStyleCnt="0"/>
      <dgm:spPr/>
    </dgm:pt>
    <dgm:pt modelId="{AB47F8B0-3A73-1B48-8C52-80D32AF48A13}" type="pres">
      <dgm:prSet presAssocID="{86B85876-2687-44D9-B35D-695E2F1A1F7F}" presName="arrowAndChildren" presStyleCnt="0"/>
      <dgm:spPr/>
    </dgm:pt>
    <dgm:pt modelId="{E8AFE378-66FB-5148-BBA6-1ED530CA1EFE}" type="pres">
      <dgm:prSet presAssocID="{86B85876-2687-44D9-B35D-695E2F1A1F7F}" presName="parentTextArrow" presStyleLbl="node1" presStyleIdx="0" presStyleCnt="2"/>
      <dgm:spPr/>
      <dgm:t>
        <a:bodyPr/>
        <a:lstStyle/>
        <a:p>
          <a:endParaRPr lang="en-US"/>
        </a:p>
      </dgm:t>
    </dgm:pt>
    <dgm:pt modelId="{A29CE94F-097E-974F-9674-B645ACE545FB}" type="pres">
      <dgm:prSet presAssocID="{86B85876-2687-44D9-B35D-695E2F1A1F7F}" presName="arrow" presStyleLbl="node1" presStyleIdx="1" presStyleCnt="2"/>
      <dgm:spPr/>
      <dgm:t>
        <a:bodyPr/>
        <a:lstStyle/>
        <a:p>
          <a:endParaRPr lang="en-US"/>
        </a:p>
      </dgm:t>
    </dgm:pt>
    <dgm:pt modelId="{26F718DE-D99A-F148-8130-80C69D7EC6AA}" type="pres">
      <dgm:prSet presAssocID="{86B85876-2687-44D9-B35D-695E2F1A1F7F}" presName="descendantArrow" presStyleCnt="0"/>
      <dgm:spPr/>
    </dgm:pt>
    <dgm:pt modelId="{3912ADD5-9B06-AA45-8E89-F720DE7BB804}" type="pres">
      <dgm:prSet presAssocID="{098BE259-E09C-4D0D-BE6D-BD9D3AF45534}" presName="childTextArrow" presStyleLbl="fgAccFollowNode1" presStyleIdx="0" presStyleCnt="2">
        <dgm:presLayoutVars>
          <dgm:bulletEnabled val="1"/>
        </dgm:presLayoutVars>
      </dgm:prSet>
      <dgm:spPr/>
      <dgm:t>
        <a:bodyPr/>
        <a:lstStyle/>
        <a:p>
          <a:endParaRPr lang="en-US"/>
        </a:p>
      </dgm:t>
    </dgm:pt>
    <dgm:pt modelId="{E27EEE4A-1785-7140-A239-78AD9BF52F1C}" type="pres">
      <dgm:prSet presAssocID="{DEA8F036-FE65-40E1-86E7-2053B45E6B70}" presName="childTextArrow" presStyleLbl="fgAccFollowNode1" presStyleIdx="1" presStyleCnt="2">
        <dgm:presLayoutVars>
          <dgm:bulletEnabled val="1"/>
        </dgm:presLayoutVars>
      </dgm:prSet>
      <dgm:spPr/>
      <dgm:t>
        <a:bodyPr/>
        <a:lstStyle/>
        <a:p>
          <a:endParaRPr lang="en-US"/>
        </a:p>
      </dgm:t>
    </dgm:pt>
  </dgm:ptLst>
  <dgm:cxnLst>
    <dgm:cxn modelId="{BD0819B0-1EBF-9B4F-97F6-1EAEB564A25E}" type="presOf" srcId="{86B85876-2687-44D9-B35D-695E2F1A1F7F}" destId="{E8AFE378-66FB-5148-BBA6-1ED530CA1EFE}" srcOrd="0" destOrd="0" presId="urn:microsoft.com/office/officeart/2005/8/layout/process4"/>
    <dgm:cxn modelId="{36E75A5E-2276-4BA4-A729-AFD110663E82}" srcId="{86B85876-2687-44D9-B35D-695E2F1A1F7F}" destId="{098BE259-E09C-4D0D-BE6D-BD9D3AF45534}" srcOrd="0" destOrd="0" parTransId="{7C2875A2-E67F-4F7B-A57B-EE4F36760A00}" sibTransId="{94EED428-059F-449F-8018-48EF03257BA2}"/>
    <dgm:cxn modelId="{1572EDD1-96A5-4BC3-8AE9-1DEFE4CF6ED3}" srcId="{7E83B9CA-68F9-43D3-BAF6-E8CCED31A540}" destId="{8BC15707-6ABC-43AB-9ABF-20396A1FC411}" srcOrd="1" destOrd="0" parTransId="{572867BE-599B-471B-8146-0E49E8AFF706}" sibTransId="{FC2E380B-F1CC-47E5-ACEF-7ABE87683757}"/>
    <dgm:cxn modelId="{6A1DF1A5-33A6-FD4B-82AF-ACBC3273DAE1}" type="presOf" srcId="{098BE259-E09C-4D0D-BE6D-BD9D3AF45534}" destId="{3912ADD5-9B06-AA45-8E89-F720DE7BB804}" srcOrd="0" destOrd="0" presId="urn:microsoft.com/office/officeart/2005/8/layout/process4"/>
    <dgm:cxn modelId="{1E8F1453-7453-4B01-8110-5C3EA73479D1}" srcId="{86B85876-2687-44D9-B35D-695E2F1A1F7F}" destId="{DEA8F036-FE65-40E1-86E7-2053B45E6B70}" srcOrd="1" destOrd="0" parTransId="{D89D6EBB-3A18-4DE0-85D3-D92A631D3BB4}" sibTransId="{0476537F-466F-45C2-8994-0580E4F8F37A}"/>
    <dgm:cxn modelId="{458E9490-A130-BB46-959A-7894C4030B9C}" type="presOf" srcId="{86B85876-2687-44D9-B35D-695E2F1A1F7F}" destId="{A29CE94F-097E-974F-9674-B645ACE545FB}" srcOrd="1" destOrd="0" presId="urn:microsoft.com/office/officeart/2005/8/layout/process4"/>
    <dgm:cxn modelId="{9B3C6337-A600-E146-8E74-CE43313FCFBF}" type="presOf" srcId="{7E83B9CA-68F9-43D3-BAF6-E8CCED31A540}" destId="{8843653D-AD99-714C-9D26-342F2AACE9F2}" srcOrd="0" destOrd="0" presId="urn:microsoft.com/office/officeart/2005/8/layout/process4"/>
    <dgm:cxn modelId="{F306A1F6-9D98-7147-A79D-68B6F13CD73F}" type="presOf" srcId="{8BC15707-6ABC-43AB-9ABF-20396A1FC411}" destId="{D2906099-FF83-494B-9530-5C24024C5005}" srcOrd="0" destOrd="0" presId="urn:microsoft.com/office/officeart/2005/8/layout/process4"/>
    <dgm:cxn modelId="{CB7FA175-4D6E-7F40-9B4C-F6FB7F64E470}" type="presOf" srcId="{DEA8F036-FE65-40E1-86E7-2053B45E6B70}" destId="{E27EEE4A-1785-7140-A239-78AD9BF52F1C}" srcOrd="0" destOrd="0" presId="urn:microsoft.com/office/officeart/2005/8/layout/process4"/>
    <dgm:cxn modelId="{004E263C-6BCC-4398-BC81-BD9217D6302C}" srcId="{7E83B9CA-68F9-43D3-BAF6-E8CCED31A540}" destId="{86B85876-2687-44D9-B35D-695E2F1A1F7F}" srcOrd="0" destOrd="0" parTransId="{9FE9CF4B-E9E3-41E4-AF7A-2A611AF9E10E}" sibTransId="{BDB6F474-0432-4F8F-8F40-2BECC5223612}"/>
    <dgm:cxn modelId="{9A6BEB6F-2672-DE40-9283-9DECD95BC38E}" type="presParOf" srcId="{8843653D-AD99-714C-9D26-342F2AACE9F2}" destId="{1E48C004-CA5A-CE4A-AC78-C1CE918E2A02}" srcOrd="0" destOrd="0" presId="urn:microsoft.com/office/officeart/2005/8/layout/process4"/>
    <dgm:cxn modelId="{78D24BF0-DF67-1948-BC66-876E7AA82711}" type="presParOf" srcId="{1E48C004-CA5A-CE4A-AC78-C1CE918E2A02}" destId="{D2906099-FF83-494B-9530-5C24024C5005}" srcOrd="0" destOrd="0" presId="urn:microsoft.com/office/officeart/2005/8/layout/process4"/>
    <dgm:cxn modelId="{CCC3556A-95EB-E548-83C6-1A3B87BAF01F}" type="presParOf" srcId="{8843653D-AD99-714C-9D26-342F2AACE9F2}" destId="{358D110B-EB25-7449-B629-A72F4ECAA55F}" srcOrd="1" destOrd="0" presId="urn:microsoft.com/office/officeart/2005/8/layout/process4"/>
    <dgm:cxn modelId="{7508F292-AA27-9746-8AD6-F3886501885F}" type="presParOf" srcId="{8843653D-AD99-714C-9D26-342F2AACE9F2}" destId="{AB47F8B0-3A73-1B48-8C52-80D32AF48A13}" srcOrd="2" destOrd="0" presId="urn:microsoft.com/office/officeart/2005/8/layout/process4"/>
    <dgm:cxn modelId="{6859CC7C-5A94-1641-B8D4-9C8F3AD26FE0}" type="presParOf" srcId="{AB47F8B0-3A73-1B48-8C52-80D32AF48A13}" destId="{E8AFE378-66FB-5148-BBA6-1ED530CA1EFE}" srcOrd="0" destOrd="0" presId="urn:microsoft.com/office/officeart/2005/8/layout/process4"/>
    <dgm:cxn modelId="{94EA9816-5C73-8D43-A0EB-7E5599F07B2A}" type="presParOf" srcId="{AB47F8B0-3A73-1B48-8C52-80D32AF48A13}" destId="{A29CE94F-097E-974F-9674-B645ACE545FB}" srcOrd="1" destOrd="0" presId="urn:microsoft.com/office/officeart/2005/8/layout/process4"/>
    <dgm:cxn modelId="{31FE31C1-1DFC-064D-AD9D-D4B15416CE1B}" type="presParOf" srcId="{AB47F8B0-3A73-1B48-8C52-80D32AF48A13}" destId="{26F718DE-D99A-F148-8130-80C69D7EC6AA}" srcOrd="2" destOrd="0" presId="urn:microsoft.com/office/officeart/2005/8/layout/process4"/>
    <dgm:cxn modelId="{123F1D1E-54A5-7849-84C6-5719A02773E9}" type="presParOf" srcId="{26F718DE-D99A-F148-8130-80C69D7EC6AA}" destId="{3912ADD5-9B06-AA45-8E89-F720DE7BB804}" srcOrd="0" destOrd="0" presId="urn:microsoft.com/office/officeart/2005/8/layout/process4"/>
    <dgm:cxn modelId="{8882944D-ACB7-454A-9219-AF8496DEB1B4}" type="presParOf" srcId="{26F718DE-D99A-F148-8130-80C69D7EC6AA}" destId="{E27EEE4A-1785-7140-A239-78AD9BF52F1C}"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E9ACB-1D3D-5C49-9709-7513A6022616}">
      <dsp:nvSpPr>
        <dsp:cNvPr id="0" name=""/>
        <dsp:cNvSpPr/>
      </dsp:nvSpPr>
      <dsp:spPr>
        <a:xfrm rot="5400000">
          <a:off x="-1032578" y="2062348"/>
          <a:ext cx="2298266" cy="21647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1F49BB-AA7C-5A45-9C1A-CFDDBFE8DEA9}">
      <dsp:nvSpPr>
        <dsp:cNvPr id="0" name=""/>
        <dsp:cNvSpPr/>
      </dsp:nvSpPr>
      <dsp:spPr>
        <a:xfrm>
          <a:off x="8318" y="3319718"/>
          <a:ext cx="2705918" cy="766088"/>
        </a:xfrm>
        <a:prstGeom prst="homePlate">
          <a:avLst>
            <a:gd name="adj" fmla="val 2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241300" rIns="120650" bIns="241300" numCol="1" spcCol="1270" anchor="ctr" anchorCtr="0">
          <a:noAutofit/>
        </a:bodyPr>
        <a:lstStyle/>
        <a:p>
          <a:pPr lvl="0" algn="ctr" defTabSz="844550">
            <a:lnSpc>
              <a:spcPct val="90000"/>
            </a:lnSpc>
            <a:spcBef>
              <a:spcPct val="0"/>
            </a:spcBef>
            <a:spcAft>
              <a:spcPct val="35000"/>
            </a:spcAft>
          </a:pPr>
          <a:r>
            <a:rPr lang="en-US" sz="1900" kern="1200"/>
            <a:t>2009</a:t>
          </a:r>
        </a:p>
      </dsp:txBody>
      <dsp:txXfrm>
        <a:off x="8318" y="3319718"/>
        <a:ext cx="2610157" cy="766088"/>
      </dsp:txXfrm>
    </dsp:sp>
    <dsp:sp modelId="{C990C53A-D2F2-6449-B3DE-DA9E639484E9}">
      <dsp:nvSpPr>
        <dsp:cNvPr id="0" name=""/>
        <dsp:cNvSpPr/>
      </dsp:nvSpPr>
      <dsp:spPr>
        <a:xfrm>
          <a:off x="224791" y="1151335"/>
          <a:ext cx="2197205" cy="1663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r>
            <a:rPr lang="en-US" sz="1600" kern="1200" dirty="0"/>
            <a:t>Cole Memorandum</a:t>
          </a:r>
        </a:p>
        <a:p>
          <a:pPr marL="57150" lvl="1" indent="-57150" algn="l" defTabSz="488950">
            <a:lnSpc>
              <a:spcPct val="90000"/>
            </a:lnSpc>
            <a:spcBef>
              <a:spcPct val="0"/>
            </a:spcBef>
            <a:spcAft>
              <a:spcPct val="15000"/>
            </a:spcAft>
            <a:buChar char="••"/>
          </a:pPr>
          <a:r>
            <a:rPr lang="en-US" sz="1100" kern="1200" dirty="0"/>
            <a:t>Directed U.S. Attorneys to utilize their resources and their discretion before prosecuting those using medical marijuana in compliance with respective state laws. </a:t>
          </a:r>
        </a:p>
      </dsp:txBody>
      <dsp:txXfrm>
        <a:off x="224791" y="1151335"/>
        <a:ext cx="2197205" cy="1663633"/>
      </dsp:txXfrm>
    </dsp:sp>
    <dsp:sp modelId="{F7C224CA-EEAE-5F4B-BCAE-62C37850D301}">
      <dsp:nvSpPr>
        <dsp:cNvPr id="0" name=""/>
        <dsp:cNvSpPr/>
      </dsp:nvSpPr>
      <dsp:spPr>
        <a:xfrm rot="5400000">
          <a:off x="1565103" y="2062348"/>
          <a:ext cx="2298266" cy="21647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EBEE31-138C-2742-A3C1-033BB2C00E16}">
      <dsp:nvSpPr>
        <dsp:cNvPr id="0" name=""/>
        <dsp:cNvSpPr/>
      </dsp:nvSpPr>
      <dsp:spPr>
        <a:xfrm>
          <a:off x="2605999" y="3319718"/>
          <a:ext cx="2705918" cy="766088"/>
        </a:xfrm>
        <a:prstGeom prst="chevron">
          <a:avLst>
            <a:gd name="adj" fmla="val 2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241300" rIns="120650" bIns="241300" numCol="1" spcCol="1270" anchor="ctr" anchorCtr="0">
          <a:noAutofit/>
        </a:bodyPr>
        <a:lstStyle/>
        <a:p>
          <a:pPr lvl="0" algn="ctr" defTabSz="844550">
            <a:lnSpc>
              <a:spcPct val="90000"/>
            </a:lnSpc>
            <a:spcBef>
              <a:spcPct val="0"/>
            </a:spcBef>
            <a:spcAft>
              <a:spcPct val="35000"/>
            </a:spcAft>
          </a:pPr>
          <a:r>
            <a:rPr lang="en-US" sz="1900" kern="1200"/>
            <a:t>2014</a:t>
          </a:r>
        </a:p>
      </dsp:txBody>
      <dsp:txXfrm>
        <a:off x="2797521" y="3319718"/>
        <a:ext cx="2322874" cy="766088"/>
      </dsp:txXfrm>
    </dsp:sp>
    <dsp:sp modelId="{63C4CFC1-6EE1-BB46-89C2-51A91D40A968}">
      <dsp:nvSpPr>
        <dsp:cNvPr id="0" name=""/>
        <dsp:cNvSpPr/>
      </dsp:nvSpPr>
      <dsp:spPr>
        <a:xfrm>
          <a:off x="2822473" y="1151335"/>
          <a:ext cx="2197205" cy="1663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r>
            <a:rPr lang="en-US" sz="1600" kern="1200" dirty="0"/>
            <a:t>Rohrabacher-Farr Amendment</a:t>
          </a:r>
        </a:p>
        <a:p>
          <a:pPr marL="57150" lvl="1" indent="-57150" algn="l" defTabSz="488950">
            <a:lnSpc>
              <a:spcPct val="90000"/>
            </a:lnSpc>
            <a:spcBef>
              <a:spcPct val="0"/>
            </a:spcBef>
            <a:spcAft>
              <a:spcPct val="15000"/>
            </a:spcAft>
            <a:buChar char="••"/>
          </a:pPr>
          <a:r>
            <a:rPr lang="en-US" sz="1100" kern="1200" dirty="0"/>
            <a:t>Prohibits the Justice Department from spending funds to interfere with the implementation of state medical cannabis laws.</a:t>
          </a:r>
        </a:p>
      </dsp:txBody>
      <dsp:txXfrm>
        <a:off x="2822473" y="1151335"/>
        <a:ext cx="2197205" cy="1663633"/>
      </dsp:txXfrm>
    </dsp:sp>
    <dsp:sp modelId="{3DA6AD33-7E04-1043-B298-BBDD749F971E}">
      <dsp:nvSpPr>
        <dsp:cNvPr id="0" name=""/>
        <dsp:cNvSpPr/>
      </dsp:nvSpPr>
      <dsp:spPr>
        <a:xfrm rot="5400000">
          <a:off x="4162785" y="2062348"/>
          <a:ext cx="2298266" cy="21647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BB373A-A502-CB4D-AD78-8913FC7230F1}">
      <dsp:nvSpPr>
        <dsp:cNvPr id="0" name=""/>
        <dsp:cNvSpPr/>
      </dsp:nvSpPr>
      <dsp:spPr>
        <a:xfrm>
          <a:off x="5203681" y="3319718"/>
          <a:ext cx="2705918" cy="766088"/>
        </a:xfrm>
        <a:prstGeom prst="chevron">
          <a:avLst>
            <a:gd name="adj" fmla="val 2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241300" rIns="120650" bIns="241300" numCol="1" spcCol="1270" anchor="ctr" anchorCtr="0">
          <a:noAutofit/>
        </a:bodyPr>
        <a:lstStyle/>
        <a:p>
          <a:pPr lvl="0" algn="ctr" defTabSz="844550">
            <a:lnSpc>
              <a:spcPct val="90000"/>
            </a:lnSpc>
            <a:spcBef>
              <a:spcPct val="0"/>
            </a:spcBef>
            <a:spcAft>
              <a:spcPct val="35000"/>
            </a:spcAft>
          </a:pPr>
          <a:r>
            <a:rPr lang="en-US" sz="1900" kern="1200"/>
            <a:t>2014</a:t>
          </a:r>
        </a:p>
      </dsp:txBody>
      <dsp:txXfrm>
        <a:off x="5395203" y="3319718"/>
        <a:ext cx="2322874" cy="766088"/>
      </dsp:txXfrm>
    </dsp:sp>
    <dsp:sp modelId="{2F57F051-9EB1-AC49-B98E-E447DC7BDBA3}">
      <dsp:nvSpPr>
        <dsp:cNvPr id="0" name=""/>
        <dsp:cNvSpPr/>
      </dsp:nvSpPr>
      <dsp:spPr>
        <a:xfrm>
          <a:off x="5420155" y="1151335"/>
          <a:ext cx="2197205" cy="1663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r>
            <a:rPr lang="en-US" sz="1600" kern="1200" dirty="0"/>
            <a:t>Farm Bill</a:t>
          </a:r>
        </a:p>
        <a:p>
          <a:pPr marL="57150" lvl="1" indent="-57150" algn="l" defTabSz="466725">
            <a:lnSpc>
              <a:spcPct val="90000"/>
            </a:lnSpc>
            <a:spcBef>
              <a:spcPct val="0"/>
            </a:spcBef>
            <a:spcAft>
              <a:spcPct val="15000"/>
            </a:spcAft>
            <a:buChar char="••"/>
          </a:pPr>
          <a:r>
            <a:rPr lang="en-US" sz="1050" kern="1200" dirty="0"/>
            <a:t>Defines hemp as any part of the cannabis plant, whether growing or not, with a Delta-9 THC concentration of not more than 0.3% on a dry weight basis.</a:t>
          </a:r>
        </a:p>
        <a:p>
          <a:pPr marL="57150" lvl="1" indent="-57150" algn="l" defTabSz="466725">
            <a:lnSpc>
              <a:spcPct val="90000"/>
            </a:lnSpc>
            <a:spcBef>
              <a:spcPct val="0"/>
            </a:spcBef>
            <a:spcAft>
              <a:spcPct val="15000"/>
            </a:spcAft>
            <a:buChar char="••"/>
          </a:pPr>
          <a:r>
            <a:rPr lang="en-US" sz="1050" kern="1200" dirty="0"/>
            <a:t>Gave states discretion to adopt regulations governing hemp activity.</a:t>
          </a:r>
        </a:p>
        <a:p>
          <a:pPr marL="57150" lvl="1" indent="-57150" algn="l" defTabSz="466725">
            <a:lnSpc>
              <a:spcPct val="90000"/>
            </a:lnSpc>
            <a:spcBef>
              <a:spcPct val="0"/>
            </a:spcBef>
            <a:spcAft>
              <a:spcPct val="15000"/>
            </a:spcAft>
            <a:buChar char="••"/>
          </a:pPr>
          <a:r>
            <a:rPr lang="en-US" sz="1050" kern="1200" dirty="0"/>
            <a:t>Hemp cultivation permitted at institutions of higher education or state agriculture departments for research purposes.</a:t>
          </a:r>
        </a:p>
      </dsp:txBody>
      <dsp:txXfrm>
        <a:off x="5420155" y="1151335"/>
        <a:ext cx="2197205" cy="1663633"/>
      </dsp:txXfrm>
    </dsp:sp>
    <dsp:sp modelId="{D718655B-A84E-CA40-9042-F333B7BDB0FB}">
      <dsp:nvSpPr>
        <dsp:cNvPr id="0" name=""/>
        <dsp:cNvSpPr/>
      </dsp:nvSpPr>
      <dsp:spPr>
        <a:xfrm rot="5400000">
          <a:off x="6760466" y="2062348"/>
          <a:ext cx="2298266" cy="21647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1ED79D-B649-C94F-BBBA-68D34CA41868}">
      <dsp:nvSpPr>
        <dsp:cNvPr id="0" name=""/>
        <dsp:cNvSpPr/>
      </dsp:nvSpPr>
      <dsp:spPr>
        <a:xfrm>
          <a:off x="7801363" y="3319718"/>
          <a:ext cx="2705918" cy="766088"/>
        </a:xfrm>
        <a:prstGeom prst="chevron">
          <a:avLst>
            <a:gd name="adj" fmla="val 2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241300" rIns="120650" bIns="241300" numCol="1" spcCol="1270" anchor="ctr" anchorCtr="0">
          <a:noAutofit/>
        </a:bodyPr>
        <a:lstStyle/>
        <a:p>
          <a:pPr lvl="0" algn="ctr" defTabSz="844550">
            <a:lnSpc>
              <a:spcPct val="90000"/>
            </a:lnSpc>
            <a:spcBef>
              <a:spcPct val="0"/>
            </a:spcBef>
            <a:spcAft>
              <a:spcPct val="35000"/>
            </a:spcAft>
          </a:pPr>
          <a:r>
            <a:rPr lang="en-US" sz="1900" kern="1200"/>
            <a:t>2018</a:t>
          </a:r>
        </a:p>
      </dsp:txBody>
      <dsp:txXfrm>
        <a:off x="7992885" y="3319718"/>
        <a:ext cx="2322874" cy="766088"/>
      </dsp:txXfrm>
    </dsp:sp>
    <dsp:sp modelId="{C343006B-FBB9-EF4D-B396-341AFC5E0DA1}">
      <dsp:nvSpPr>
        <dsp:cNvPr id="0" name=""/>
        <dsp:cNvSpPr/>
      </dsp:nvSpPr>
      <dsp:spPr>
        <a:xfrm>
          <a:off x="8017836" y="1151335"/>
          <a:ext cx="2197205" cy="1663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r>
            <a:rPr lang="en-US" sz="1600" kern="1200" dirty="0"/>
            <a:t>Farm Bill</a:t>
          </a:r>
        </a:p>
        <a:p>
          <a:pPr marL="57150" lvl="1" indent="-57150" algn="l" defTabSz="488950">
            <a:lnSpc>
              <a:spcPct val="90000"/>
            </a:lnSpc>
            <a:spcBef>
              <a:spcPct val="0"/>
            </a:spcBef>
            <a:spcAft>
              <a:spcPct val="15000"/>
            </a:spcAft>
            <a:buChar char="••"/>
          </a:pPr>
          <a:r>
            <a:rPr lang="en-US" sz="1100" kern="1200" dirty="0"/>
            <a:t>Expanded the definition of hemp to include derivatives, extracts, and cannabinoids. </a:t>
          </a:r>
        </a:p>
        <a:p>
          <a:pPr marL="57150" lvl="1" indent="-57150" algn="l" defTabSz="488950">
            <a:lnSpc>
              <a:spcPct val="90000"/>
            </a:lnSpc>
            <a:spcBef>
              <a:spcPct val="0"/>
            </a:spcBef>
            <a:spcAft>
              <a:spcPct val="15000"/>
            </a:spcAft>
            <a:buChar char="••"/>
          </a:pPr>
          <a:r>
            <a:rPr lang="en-US" sz="1100" kern="1200" dirty="0"/>
            <a:t>Removed hemp from the Controlled Substances Act.</a:t>
          </a:r>
        </a:p>
        <a:p>
          <a:pPr marL="57150" lvl="1" indent="-57150" algn="l" defTabSz="488950">
            <a:lnSpc>
              <a:spcPct val="90000"/>
            </a:lnSpc>
            <a:spcBef>
              <a:spcPct val="0"/>
            </a:spcBef>
            <a:spcAft>
              <a:spcPct val="15000"/>
            </a:spcAft>
            <a:buChar char="••"/>
          </a:pPr>
          <a:r>
            <a:rPr lang="en-US" sz="1100" kern="1200" dirty="0"/>
            <a:t>Permits interstate transportation of hemp.</a:t>
          </a:r>
        </a:p>
        <a:p>
          <a:pPr marL="57150" lvl="1" indent="-57150" algn="l" defTabSz="488950">
            <a:lnSpc>
              <a:spcPct val="90000"/>
            </a:lnSpc>
            <a:spcBef>
              <a:spcPct val="0"/>
            </a:spcBef>
            <a:spcAft>
              <a:spcPct val="15000"/>
            </a:spcAft>
            <a:buChar char="••"/>
          </a:pPr>
          <a:r>
            <a:rPr lang="en-US" sz="1100" kern="1200" dirty="0"/>
            <a:t>Legalizes cultivation and commercialization of hemp.</a:t>
          </a:r>
        </a:p>
        <a:p>
          <a:pPr marL="57150" lvl="1" indent="-57150" algn="l" defTabSz="488950">
            <a:lnSpc>
              <a:spcPct val="90000"/>
            </a:lnSpc>
            <a:spcBef>
              <a:spcPct val="0"/>
            </a:spcBef>
            <a:spcAft>
              <a:spcPct val="15000"/>
            </a:spcAft>
            <a:buChar char="••"/>
          </a:pPr>
          <a:r>
            <a:rPr lang="en-US" sz="1100" kern="1200" dirty="0"/>
            <a:t>“Hemp” </a:t>
          </a:r>
          <a:r>
            <a:rPr lang="en-US" sz="1100" kern="1200" dirty="0" smtClean="0"/>
            <a:t>defined </a:t>
          </a:r>
          <a:r>
            <a:rPr lang="en-US" sz="1100" kern="1200" dirty="0"/>
            <a:t>as containing less than 0.3% Delta-9 THC.</a:t>
          </a:r>
        </a:p>
      </dsp:txBody>
      <dsp:txXfrm>
        <a:off x="8017836" y="1151335"/>
        <a:ext cx="2197205" cy="166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06099-FF83-494B-9530-5C24024C5005}">
      <dsp:nvSpPr>
        <dsp:cNvPr id="0" name=""/>
        <dsp:cNvSpPr/>
      </dsp:nvSpPr>
      <dsp:spPr>
        <a:xfrm>
          <a:off x="0" y="2626990"/>
          <a:ext cx="10515600" cy="17235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a:t>In 2022 President Biden announced an executive order to pardon all federal marijuana possession charges.</a:t>
          </a:r>
        </a:p>
      </dsp:txBody>
      <dsp:txXfrm>
        <a:off x="0" y="2626990"/>
        <a:ext cx="10515600" cy="1723590"/>
      </dsp:txXfrm>
    </dsp:sp>
    <dsp:sp modelId="{A29CE94F-097E-974F-9674-B645ACE545FB}">
      <dsp:nvSpPr>
        <dsp:cNvPr id="0" name=""/>
        <dsp:cNvSpPr/>
      </dsp:nvSpPr>
      <dsp:spPr>
        <a:xfrm rot="10800000">
          <a:off x="0" y="1962"/>
          <a:ext cx="10515600" cy="2650882"/>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a:t>Cole Memorandum Rescinded</a:t>
          </a:r>
        </a:p>
      </dsp:txBody>
      <dsp:txXfrm rot="-10800000">
        <a:off x="0" y="1962"/>
        <a:ext cx="10515600" cy="930459"/>
      </dsp:txXfrm>
    </dsp:sp>
    <dsp:sp modelId="{3912ADD5-9B06-AA45-8E89-F720DE7BB804}">
      <dsp:nvSpPr>
        <dsp:cNvPr id="0" name=""/>
        <dsp:cNvSpPr/>
      </dsp:nvSpPr>
      <dsp:spPr>
        <a:xfrm>
          <a:off x="0" y="932422"/>
          <a:ext cx="5257799" cy="792613"/>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dirty="0"/>
            <a:t>U.S. Attorney General Sessions issued a </a:t>
          </a:r>
          <a:r>
            <a:rPr lang="en-US" sz="1300" kern="1200" dirty="0" smtClean="0"/>
            <a:t>Marijuana </a:t>
          </a:r>
          <a:r>
            <a:rPr lang="en-US" sz="1300" kern="1200" dirty="0"/>
            <a:t>Enforcement </a:t>
          </a:r>
          <a:r>
            <a:rPr lang="en-US" sz="1300" kern="1200" dirty="0" smtClean="0"/>
            <a:t>Memo </a:t>
          </a:r>
          <a:r>
            <a:rPr lang="en-US" sz="1300" kern="1200" dirty="0"/>
            <a:t>in 2018, which reemphasized Congress’s position that marijuana “is a dangerous drug and that marijuana activity is a serious crime.”</a:t>
          </a:r>
        </a:p>
      </dsp:txBody>
      <dsp:txXfrm>
        <a:off x="0" y="932422"/>
        <a:ext cx="5257799" cy="792613"/>
      </dsp:txXfrm>
    </dsp:sp>
    <dsp:sp modelId="{E27EEE4A-1785-7140-A239-78AD9BF52F1C}">
      <dsp:nvSpPr>
        <dsp:cNvPr id="0" name=""/>
        <dsp:cNvSpPr/>
      </dsp:nvSpPr>
      <dsp:spPr>
        <a:xfrm>
          <a:off x="5257800" y="932422"/>
          <a:ext cx="5257799" cy="792613"/>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dirty="0"/>
            <a:t>More recent and current U.S. Attorney Generals have </a:t>
          </a:r>
          <a:r>
            <a:rPr lang="en-US" sz="1300" kern="1200" dirty="0" smtClean="0"/>
            <a:t>ostensibly supported </a:t>
          </a:r>
          <a:r>
            <a:rPr lang="en-US" sz="1300" kern="1200" dirty="0"/>
            <a:t>the </a:t>
          </a:r>
          <a:r>
            <a:rPr lang="en-US" sz="1300" kern="1200" dirty="0" smtClean="0"/>
            <a:t>position advanced </a:t>
          </a:r>
          <a:r>
            <a:rPr lang="en-US" sz="1300" kern="1200" dirty="0"/>
            <a:t>in the Cole Memorandum.</a:t>
          </a:r>
        </a:p>
      </dsp:txBody>
      <dsp:txXfrm>
        <a:off x="5257800" y="932422"/>
        <a:ext cx="5257799" cy="792613"/>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C1079F9B-5DEE-4292-A68C-CDAB3749A3C1}" type="datetimeFigureOut">
              <a:rPr lang="en-US" smtClean="0"/>
              <a:t>12/19/2024</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8133D0B8-F331-4199-90E0-524CBC7CB7BB}" type="slidenum">
              <a:rPr lang="en-US" smtClean="0"/>
              <a:t>‹#›</a:t>
            </a:fld>
            <a:endParaRPr lang="en-US"/>
          </a:p>
        </p:txBody>
      </p:sp>
    </p:spTree>
    <p:extLst>
      <p:ext uri="{BB962C8B-B14F-4D97-AF65-F5344CB8AC3E}">
        <p14:creationId xmlns:p14="http://schemas.microsoft.com/office/powerpoint/2010/main" val="1341680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73CDF5B5-B461-447E-9E71-B96605E64451}" type="datetimeFigureOut">
              <a:rPr lang="en-US" smtClean="0"/>
              <a:t>12/19/2024</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AB68F988-8812-450B-88D0-99A5A76DDA7F}" type="slidenum">
              <a:rPr lang="en-US" smtClean="0"/>
              <a:t>‹#›</a:t>
            </a:fld>
            <a:endParaRPr lang="en-US"/>
          </a:p>
        </p:txBody>
      </p:sp>
    </p:spTree>
    <p:extLst>
      <p:ext uri="{BB962C8B-B14F-4D97-AF65-F5344CB8AC3E}">
        <p14:creationId xmlns:p14="http://schemas.microsoft.com/office/powerpoint/2010/main" val="1810331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61076EB-A90E-E446-9675-7EE89FDF18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896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14</a:t>
            </a:fld>
            <a:endParaRPr lang="en-US"/>
          </a:p>
        </p:txBody>
      </p:sp>
    </p:spTree>
    <p:extLst>
      <p:ext uri="{BB962C8B-B14F-4D97-AF65-F5344CB8AC3E}">
        <p14:creationId xmlns:p14="http://schemas.microsoft.com/office/powerpoint/2010/main" val="3396141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15</a:t>
            </a:fld>
            <a:endParaRPr lang="en-US"/>
          </a:p>
        </p:txBody>
      </p:sp>
    </p:spTree>
    <p:extLst>
      <p:ext uri="{BB962C8B-B14F-4D97-AF65-F5344CB8AC3E}">
        <p14:creationId xmlns:p14="http://schemas.microsoft.com/office/powerpoint/2010/main" val="3837601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16</a:t>
            </a:fld>
            <a:endParaRPr lang="en-US"/>
          </a:p>
        </p:txBody>
      </p:sp>
    </p:spTree>
    <p:extLst>
      <p:ext uri="{BB962C8B-B14F-4D97-AF65-F5344CB8AC3E}">
        <p14:creationId xmlns:p14="http://schemas.microsoft.com/office/powerpoint/2010/main" val="2714735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17</a:t>
            </a:fld>
            <a:endParaRPr lang="en-US"/>
          </a:p>
        </p:txBody>
      </p:sp>
    </p:spTree>
    <p:extLst>
      <p:ext uri="{BB962C8B-B14F-4D97-AF65-F5344CB8AC3E}">
        <p14:creationId xmlns:p14="http://schemas.microsoft.com/office/powerpoint/2010/main" val="410413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18</a:t>
            </a:fld>
            <a:endParaRPr lang="en-US"/>
          </a:p>
        </p:txBody>
      </p:sp>
    </p:spTree>
    <p:extLst>
      <p:ext uri="{BB962C8B-B14F-4D97-AF65-F5344CB8AC3E}">
        <p14:creationId xmlns:p14="http://schemas.microsoft.com/office/powerpoint/2010/main" val="1407272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68F988-8812-450B-88D0-99A5A76DDA7F}" type="slidenum">
              <a:rPr lang="en-US" smtClean="0"/>
              <a:t>19</a:t>
            </a:fld>
            <a:endParaRPr lang="en-US"/>
          </a:p>
        </p:txBody>
      </p:sp>
    </p:spTree>
    <p:extLst>
      <p:ext uri="{BB962C8B-B14F-4D97-AF65-F5344CB8AC3E}">
        <p14:creationId xmlns:p14="http://schemas.microsoft.com/office/powerpoint/2010/main" val="134430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20</a:t>
            </a:fld>
            <a:endParaRPr lang="en-US"/>
          </a:p>
        </p:txBody>
      </p:sp>
    </p:spTree>
    <p:extLst>
      <p:ext uri="{BB962C8B-B14F-4D97-AF65-F5344CB8AC3E}">
        <p14:creationId xmlns:p14="http://schemas.microsoft.com/office/powerpoint/2010/main" val="2251245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21</a:t>
            </a:fld>
            <a:endParaRPr lang="en-US"/>
          </a:p>
        </p:txBody>
      </p:sp>
    </p:spTree>
    <p:extLst>
      <p:ext uri="{BB962C8B-B14F-4D97-AF65-F5344CB8AC3E}">
        <p14:creationId xmlns:p14="http://schemas.microsoft.com/office/powerpoint/2010/main" val="4086044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22</a:t>
            </a:fld>
            <a:endParaRPr lang="en-US"/>
          </a:p>
        </p:txBody>
      </p:sp>
    </p:spTree>
    <p:extLst>
      <p:ext uri="{BB962C8B-B14F-4D97-AF65-F5344CB8AC3E}">
        <p14:creationId xmlns:p14="http://schemas.microsoft.com/office/powerpoint/2010/main" val="1763523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23</a:t>
            </a:fld>
            <a:endParaRPr lang="en-US"/>
          </a:p>
        </p:txBody>
      </p:sp>
    </p:spTree>
    <p:extLst>
      <p:ext uri="{BB962C8B-B14F-4D97-AF65-F5344CB8AC3E}">
        <p14:creationId xmlns:p14="http://schemas.microsoft.com/office/powerpoint/2010/main" val="2486694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3</a:t>
            </a:fld>
            <a:endParaRPr lang="en-US"/>
          </a:p>
        </p:txBody>
      </p:sp>
    </p:spTree>
    <p:extLst>
      <p:ext uri="{BB962C8B-B14F-4D97-AF65-F5344CB8AC3E}">
        <p14:creationId xmlns:p14="http://schemas.microsoft.com/office/powerpoint/2010/main" val="3105820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24</a:t>
            </a:fld>
            <a:endParaRPr lang="en-US"/>
          </a:p>
        </p:txBody>
      </p:sp>
    </p:spTree>
    <p:extLst>
      <p:ext uri="{BB962C8B-B14F-4D97-AF65-F5344CB8AC3E}">
        <p14:creationId xmlns:p14="http://schemas.microsoft.com/office/powerpoint/2010/main" val="2230549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68F988-8812-450B-88D0-99A5A76DDA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Arial"/>
            </a:endParaRPr>
          </a:p>
        </p:txBody>
      </p:sp>
    </p:spTree>
    <p:extLst>
      <p:ext uri="{BB962C8B-B14F-4D97-AF65-F5344CB8AC3E}">
        <p14:creationId xmlns:p14="http://schemas.microsoft.com/office/powerpoint/2010/main" val="663075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27</a:t>
            </a:fld>
            <a:endParaRPr lang="en-US"/>
          </a:p>
        </p:txBody>
      </p:sp>
    </p:spTree>
    <p:extLst>
      <p:ext uri="{BB962C8B-B14F-4D97-AF65-F5344CB8AC3E}">
        <p14:creationId xmlns:p14="http://schemas.microsoft.com/office/powerpoint/2010/main" val="2123570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28</a:t>
            </a:fld>
            <a:endParaRPr lang="en-US"/>
          </a:p>
        </p:txBody>
      </p:sp>
    </p:spTree>
    <p:extLst>
      <p:ext uri="{BB962C8B-B14F-4D97-AF65-F5344CB8AC3E}">
        <p14:creationId xmlns:p14="http://schemas.microsoft.com/office/powerpoint/2010/main" val="613209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29</a:t>
            </a:fld>
            <a:endParaRPr lang="en-US"/>
          </a:p>
        </p:txBody>
      </p:sp>
    </p:spTree>
    <p:extLst>
      <p:ext uri="{BB962C8B-B14F-4D97-AF65-F5344CB8AC3E}">
        <p14:creationId xmlns:p14="http://schemas.microsoft.com/office/powerpoint/2010/main" val="1692770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30</a:t>
            </a:fld>
            <a:endParaRPr lang="en-US"/>
          </a:p>
        </p:txBody>
      </p:sp>
    </p:spTree>
    <p:extLst>
      <p:ext uri="{BB962C8B-B14F-4D97-AF65-F5344CB8AC3E}">
        <p14:creationId xmlns:p14="http://schemas.microsoft.com/office/powerpoint/2010/main" val="226865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31</a:t>
            </a:fld>
            <a:endParaRPr lang="en-US"/>
          </a:p>
        </p:txBody>
      </p:sp>
    </p:spTree>
    <p:extLst>
      <p:ext uri="{BB962C8B-B14F-4D97-AF65-F5344CB8AC3E}">
        <p14:creationId xmlns:p14="http://schemas.microsoft.com/office/powerpoint/2010/main" val="4059057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32</a:t>
            </a:fld>
            <a:endParaRPr lang="en-US"/>
          </a:p>
        </p:txBody>
      </p:sp>
    </p:spTree>
    <p:extLst>
      <p:ext uri="{BB962C8B-B14F-4D97-AF65-F5344CB8AC3E}">
        <p14:creationId xmlns:p14="http://schemas.microsoft.com/office/powerpoint/2010/main" val="1819692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33</a:t>
            </a:fld>
            <a:endParaRPr lang="en-US"/>
          </a:p>
        </p:txBody>
      </p:sp>
    </p:spTree>
    <p:extLst>
      <p:ext uri="{BB962C8B-B14F-4D97-AF65-F5344CB8AC3E}">
        <p14:creationId xmlns:p14="http://schemas.microsoft.com/office/powerpoint/2010/main" val="864757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34</a:t>
            </a:fld>
            <a:endParaRPr lang="en-US"/>
          </a:p>
        </p:txBody>
      </p:sp>
    </p:spTree>
    <p:extLst>
      <p:ext uri="{BB962C8B-B14F-4D97-AF65-F5344CB8AC3E}">
        <p14:creationId xmlns:p14="http://schemas.microsoft.com/office/powerpoint/2010/main" val="3755787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4</a:t>
            </a:fld>
            <a:endParaRPr lang="en-US"/>
          </a:p>
        </p:txBody>
      </p:sp>
    </p:spTree>
    <p:extLst>
      <p:ext uri="{BB962C8B-B14F-4D97-AF65-F5344CB8AC3E}">
        <p14:creationId xmlns:p14="http://schemas.microsoft.com/office/powerpoint/2010/main" val="417310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35</a:t>
            </a:fld>
            <a:endParaRPr lang="en-US"/>
          </a:p>
        </p:txBody>
      </p:sp>
    </p:spTree>
    <p:extLst>
      <p:ext uri="{BB962C8B-B14F-4D97-AF65-F5344CB8AC3E}">
        <p14:creationId xmlns:p14="http://schemas.microsoft.com/office/powerpoint/2010/main" val="1458653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36</a:t>
            </a:fld>
            <a:endParaRPr lang="en-US"/>
          </a:p>
        </p:txBody>
      </p:sp>
    </p:spTree>
    <p:extLst>
      <p:ext uri="{BB962C8B-B14F-4D97-AF65-F5344CB8AC3E}">
        <p14:creationId xmlns:p14="http://schemas.microsoft.com/office/powerpoint/2010/main" val="4159208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37</a:t>
            </a:fld>
            <a:endParaRPr lang="en-US"/>
          </a:p>
        </p:txBody>
      </p:sp>
    </p:spTree>
    <p:extLst>
      <p:ext uri="{BB962C8B-B14F-4D97-AF65-F5344CB8AC3E}">
        <p14:creationId xmlns:p14="http://schemas.microsoft.com/office/powerpoint/2010/main" val="2538843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38</a:t>
            </a:fld>
            <a:endParaRPr lang="en-US"/>
          </a:p>
        </p:txBody>
      </p:sp>
    </p:spTree>
    <p:extLst>
      <p:ext uri="{BB962C8B-B14F-4D97-AF65-F5344CB8AC3E}">
        <p14:creationId xmlns:p14="http://schemas.microsoft.com/office/powerpoint/2010/main" val="1658381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39</a:t>
            </a:fld>
            <a:endParaRPr lang="en-US"/>
          </a:p>
        </p:txBody>
      </p:sp>
    </p:spTree>
    <p:extLst>
      <p:ext uri="{BB962C8B-B14F-4D97-AF65-F5344CB8AC3E}">
        <p14:creationId xmlns:p14="http://schemas.microsoft.com/office/powerpoint/2010/main" val="941706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68F988-8812-450B-88D0-99A5A76DDA7F}"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4656352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68F988-8812-450B-88D0-99A5A76DDA7F}"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2132993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5</a:t>
            </a:fld>
            <a:endParaRPr lang="en-US"/>
          </a:p>
        </p:txBody>
      </p:sp>
    </p:spTree>
    <p:extLst>
      <p:ext uri="{BB962C8B-B14F-4D97-AF65-F5344CB8AC3E}">
        <p14:creationId xmlns:p14="http://schemas.microsoft.com/office/powerpoint/2010/main" val="543965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6</a:t>
            </a:fld>
            <a:endParaRPr lang="en-US"/>
          </a:p>
        </p:txBody>
      </p:sp>
    </p:spTree>
    <p:extLst>
      <p:ext uri="{BB962C8B-B14F-4D97-AF65-F5344CB8AC3E}">
        <p14:creationId xmlns:p14="http://schemas.microsoft.com/office/powerpoint/2010/main" val="392760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7</a:t>
            </a:fld>
            <a:endParaRPr lang="en-US"/>
          </a:p>
        </p:txBody>
      </p:sp>
    </p:spTree>
    <p:extLst>
      <p:ext uri="{BB962C8B-B14F-4D97-AF65-F5344CB8AC3E}">
        <p14:creationId xmlns:p14="http://schemas.microsoft.com/office/powerpoint/2010/main" val="82550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11</a:t>
            </a:fld>
            <a:endParaRPr lang="en-US"/>
          </a:p>
        </p:txBody>
      </p:sp>
    </p:spTree>
    <p:extLst>
      <p:ext uri="{BB962C8B-B14F-4D97-AF65-F5344CB8AC3E}">
        <p14:creationId xmlns:p14="http://schemas.microsoft.com/office/powerpoint/2010/main" val="1826396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12</a:t>
            </a:fld>
            <a:endParaRPr lang="en-US"/>
          </a:p>
        </p:txBody>
      </p:sp>
    </p:spTree>
    <p:extLst>
      <p:ext uri="{BB962C8B-B14F-4D97-AF65-F5344CB8AC3E}">
        <p14:creationId xmlns:p14="http://schemas.microsoft.com/office/powerpoint/2010/main" val="3159314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8F988-8812-450B-88D0-99A5A76DDA7F}" type="slidenum">
              <a:rPr lang="en-US" smtClean="0"/>
              <a:t>13</a:t>
            </a:fld>
            <a:endParaRPr lang="en-US"/>
          </a:p>
        </p:txBody>
      </p:sp>
    </p:spTree>
    <p:extLst>
      <p:ext uri="{BB962C8B-B14F-4D97-AF65-F5344CB8AC3E}">
        <p14:creationId xmlns:p14="http://schemas.microsoft.com/office/powerpoint/2010/main" val="2025636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F1905-BBB9-4200-B84C-FC5A2B6040D3}" type="slidenum">
              <a:rPr lang="en-US" smtClean="0"/>
              <a:t>‹#›</a:t>
            </a:fld>
            <a:endParaRPr lang="en-US"/>
          </a:p>
        </p:txBody>
      </p:sp>
    </p:spTree>
    <p:extLst>
      <p:ext uri="{BB962C8B-B14F-4D97-AF65-F5344CB8AC3E}">
        <p14:creationId xmlns:p14="http://schemas.microsoft.com/office/powerpoint/2010/main" val="2756118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F1905-BBB9-4200-B84C-FC5A2B6040D3}" type="slidenum">
              <a:rPr lang="en-US" smtClean="0"/>
              <a:t>‹#›</a:t>
            </a:fld>
            <a:endParaRPr lang="en-US"/>
          </a:p>
        </p:txBody>
      </p:sp>
    </p:spTree>
    <p:extLst>
      <p:ext uri="{BB962C8B-B14F-4D97-AF65-F5344CB8AC3E}">
        <p14:creationId xmlns:p14="http://schemas.microsoft.com/office/powerpoint/2010/main" val="23191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F1905-BBB9-4200-B84C-FC5A2B6040D3}" type="slidenum">
              <a:rPr lang="en-US" smtClean="0"/>
              <a:t>‹#›</a:t>
            </a:fld>
            <a:endParaRPr lang="en-US"/>
          </a:p>
        </p:txBody>
      </p:sp>
    </p:spTree>
    <p:extLst>
      <p:ext uri="{BB962C8B-B14F-4D97-AF65-F5344CB8AC3E}">
        <p14:creationId xmlns:p14="http://schemas.microsoft.com/office/powerpoint/2010/main" val="63906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1">
    <p:spTree>
      <p:nvGrpSpPr>
        <p:cNvPr id="1" name=""/>
        <p:cNvGrpSpPr/>
        <p:nvPr/>
      </p:nvGrpSpPr>
      <p:grpSpPr>
        <a:xfrm>
          <a:off x="0" y="0"/>
          <a:ext cx="0" cy="0"/>
          <a:chOff x="0" y="0"/>
          <a:chExt cx="0" cy="0"/>
        </a:xfrm>
      </p:grpSpPr>
      <p:sp>
        <p:nvSpPr>
          <p:cNvPr id="7" name="Content Placeholder 4"/>
          <p:cNvSpPr>
            <a:spLocks noGrp="1"/>
          </p:cNvSpPr>
          <p:nvPr>
            <p:ph sz="quarter" idx="10" hasCustomPrompt="1"/>
          </p:nvPr>
        </p:nvSpPr>
        <p:spPr>
          <a:xfrm>
            <a:off x="609600" y="2377440"/>
            <a:ext cx="10972800" cy="3840480"/>
          </a:xfrm>
        </p:spPr>
        <p:txBody>
          <a:bodyPr/>
          <a:lstStyle>
            <a:lvl1pPr>
              <a:lnSpc>
                <a:spcPct val="120000"/>
              </a:lnSpc>
              <a:spcBef>
                <a:spcPct val="0"/>
              </a:spcBef>
              <a:defRPr>
                <a:solidFill>
                  <a:srgbClr val="1B7BC0"/>
                </a:solidFill>
              </a:defRPr>
            </a:lvl1pPr>
            <a:lvl2pPr marL="280988" indent="-280988">
              <a:lnSpc>
                <a:spcPct val="120000"/>
              </a:lnSpc>
              <a:spcBef>
                <a:spcPct val="0"/>
              </a:spcBef>
              <a:defRPr sz="1200" b="1"/>
            </a:lvl2pPr>
            <a:lvl3pPr marL="573088" indent="-284163">
              <a:lnSpc>
                <a:spcPct val="120000"/>
              </a:lnSpc>
              <a:spcBef>
                <a:spcPct val="0"/>
              </a:spcBef>
              <a:defRPr sz="1200"/>
            </a:lvl3pPr>
            <a:lvl4pPr marL="742950" indent="-285750">
              <a:lnSpc>
                <a:spcPct val="120000"/>
              </a:lnSpc>
              <a:spcBef>
                <a:spcPct val="0"/>
              </a:spcBef>
              <a:buClrTx/>
              <a:buSzTx/>
              <a:buFont typeface="Arial" panose="020B0604020202020204" pitchFamily="34" charset="0"/>
              <a:buChar char="•"/>
              <a:defRPr sz="1200"/>
            </a:lvl4pPr>
            <a:lvl5pPr marL="1025525" indent="-292100">
              <a:lnSpc>
                <a:spcPct val="120000"/>
              </a:lnSpc>
              <a:spcBef>
                <a:spcPct val="0"/>
              </a:spcBef>
              <a:buClrTx/>
              <a:buSzTx/>
              <a:buFont typeface="Wingdings" panose="05000000000000000000" pitchFamily="2" charset="2"/>
              <a:buChar char="§"/>
              <a:defRPr sz="1200"/>
            </a:lvl5pPr>
          </a:lstStyle>
          <a:p>
            <a:pPr lvl="0"/>
            <a:r>
              <a:rPr lang="en-US"/>
              <a:t>[Subject]</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609600" y="6400800"/>
            <a:ext cx="5994400" cy="381001"/>
          </a:xfrm>
          <a:prstGeom prst="rect">
            <a:avLst/>
          </a:prstGeom>
        </p:spPr>
        <p:txBody>
          <a:bodyPr/>
          <a:lstStyle>
            <a:lvl1pPr>
              <a:defRPr sz="800">
                <a:solidFill>
                  <a:schemeClr val="bg1">
                    <a:lumMod val="50000"/>
                  </a:schemeClr>
                </a:solidFill>
              </a:defRPr>
            </a:lvl1pPr>
          </a:lstStyle>
          <a:p>
            <a:endParaRPr lang="en-US"/>
          </a:p>
        </p:txBody>
      </p:sp>
      <p:sp>
        <p:nvSpPr>
          <p:cNvPr id="9" name="Slide Number Placeholder 5"/>
          <p:cNvSpPr>
            <a:spLocks noGrp="1"/>
          </p:cNvSpPr>
          <p:nvPr>
            <p:ph type="sldNum" sz="quarter" idx="4"/>
          </p:nvPr>
        </p:nvSpPr>
        <p:spPr>
          <a:xfrm>
            <a:off x="10464800" y="6400800"/>
            <a:ext cx="711200" cy="304800"/>
          </a:xfrm>
          <a:prstGeom prst="rect">
            <a:avLst/>
          </a:prstGeom>
        </p:spPr>
        <p:txBody>
          <a:bodyPr/>
          <a:lstStyle>
            <a:lvl1pPr algn="ctr">
              <a:defRPr sz="1200" b="0">
                <a:solidFill>
                  <a:schemeClr val="bg1">
                    <a:lumMod val="50000"/>
                  </a:schemeClr>
                </a:solidFill>
                <a:latin typeface="Helvetica"/>
                <a:cs typeface="Helvetica"/>
              </a:defRPr>
            </a:lvl1pPr>
          </a:lstStyle>
          <a:p>
            <a:fld id="{A6D1340B-B320-4949-80C8-72CFFBD72CAA}" type="slidenum">
              <a:rPr lang="en-US" smtClean="0"/>
              <a:t>‹#›</a:t>
            </a:fld>
            <a:endParaRPr lang="en-US" baseline="30000"/>
          </a:p>
        </p:txBody>
      </p:sp>
      <p:sp>
        <p:nvSpPr>
          <p:cNvPr id="11" name="Title Placeholder 1"/>
          <p:cNvSpPr>
            <a:spLocks noGrp="1"/>
          </p:cNvSpPr>
          <p:nvPr>
            <p:ph type="title"/>
          </p:nvPr>
        </p:nvSpPr>
        <p:spPr>
          <a:xfrm>
            <a:off x="609600" y="990600"/>
            <a:ext cx="10972800" cy="1143000"/>
          </a:xfrm>
          <a:prstGeom prst="rect">
            <a:avLst/>
          </a:prstGeom>
        </p:spPr>
        <p:txBody>
          <a:bodyPr vert="horz" lIns="91440" tIns="45720" rIns="91440" bIns="45720" rtlCol="0" anchor="b">
            <a:noAutofit/>
          </a:bodyPr>
          <a:lstStyle/>
          <a:p>
            <a:r>
              <a:rPr lang="en-US"/>
              <a:t>[Title]</a:t>
            </a:r>
          </a:p>
        </p:txBody>
      </p:sp>
      <p:cxnSp>
        <p:nvCxnSpPr>
          <p:cNvPr id="12" name="Straight Connector 11"/>
          <p:cNvCxnSpPr/>
          <p:nvPr userDrawn="1"/>
        </p:nvCxnSpPr>
        <p:spPr>
          <a:xfrm>
            <a:off x="609600" y="2209800"/>
            <a:ext cx="10972800" cy="0"/>
          </a:xfrm>
          <a:prstGeom prst="line">
            <a:avLst/>
          </a:prstGeom>
          <a:ln w="57150" cmpd="sng">
            <a:solidFill>
              <a:srgbClr val="FFD7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8444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and Content 3">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609600" y="2362200"/>
            <a:ext cx="10972800" cy="3810000"/>
          </a:xfrm>
        </p:spPr>
        <p:txBody>
          <a:bodyPr/>
          <a:lstStyle>
            <a:lvl1pPr>
              <a:lnSpc>
                <a:spcPct val="120000"/>
              </a:lnSpc>
              <a:spcBef>
                <a:spcPct val="0"/>
              </a:spcBef>
              <a:defRPr>
                <a:solidFill>
                  <a:srgbClr val="1B7BC0"/>
                </a:solidFill>
              </a:defRPr>
            </a:lvl1pPr>
            <a:lvl2pPr marL="285750" indent="-285750">
              <a:lnSpc>
                <a:spcPct val="120000"/>
              </a:lnSpc>
              <a:spcBef>
                <a:spcPct val="0"/>
              </a:spcBef>
              <a:defRPr sz="1200" b="1"/>
            </a:lvl2pPr>
            <a:lvl3pPr marL="571500" indent="-290513">
              <a:lnSpc>
                <a:spcPct val="120000"/>
              </a:lnSpc>
              <a:spcBef>
                <a:spcPct val="0"/>
              </a:spcBef>
              <a:defRPr lang="en-US" sz="1200" kern="1200" smtClean="0">
                <a:solidFill>
                  <a:srgbClr val="404040"/>
                </a:solidFill>
                <a:latin typeface="Helvetica"/>
                <a:ea typeface="+mn-ea"/>
                <a:cs typeface="Helvetica"/>
              </a:defRPr>
            </a:lvl3pPr>
            <a:lvl4pPr marL="849313" indent="-285750">
              <a:lnSpc>
                <a:spcPct val="120000"/>
              </a:lnSpc>
              <a:spcBef>
                <a:spcPct val="0"/>
              </a:spcBef>
              <a:buClrTx/>
              <a:buSzTx/>
              <a:buFont typeface="Arial" panose="020B0604020202020204" pitchFamily="34" charset="0"/>
              <a:buChar char="•"/>
              <a:defRPr lang="en-US" sz="1200" kern="1200">
                <a:solidFill>
                  <a:srgbClr val="404040"/>
                </a:solidFill>
                <a:latin typeface="Helvetica"/>
                <a:ea typeface="+mn-ea"/>
                <a:cs typeface="Helvetica"/>
              </a:defRPr>
            </a:lvl4pPr>
            <a:lvl5pPr marL="1146175" indent="-280988">
              <a:lnSpc>
                <a:spcPct val="120000"/>
              </a:lnSpc>
              <a:spcBef>
                <a:spcPct val="0"/>
              </a:spcBef>
              <a:buClrTx/>
              <a:buSzTx/>
              <a:buFont typeface="Wingdings" panose="05000000000000000000" pitchFamily="2" charset="2"/>
              <a:buChar char="§"/>
              <a:defRPr lang="en-US" sz="1200" kern="1200">
                <a:solidFill>
                  <a:srgbClr val="404040"/>
                </a:solidFill>
                <a:latin typeface="Helvetica"/>
                <a:ea typeface="+mn-ea"/>
                <a:cs typeface="Helvetica"/>
              </a:defRPr>
            </a:lvl5pPr>
          </a:lstStyle>
          <a:p>
            <a:pPr lvl="0"/>
            <a:r>
              <a:rPr lang="en-US"/>
              <a:t>[Subject]</a:t>
            </a:r>
          </a:p>
          <a:p>
            <a:pPr lvl="1"/>
            <a:r>
              <a:rPr lang="en-US"/>
              <a:t>Second level</a:t>
            </a:r>
          </a:p>
          <a:p>
            <a:pPr marL="573088" lvl="2" indent="-284163" algn="l" defTabSz="914400" rtl="0" eaLnBrk="1" latinLnBrk="0" hangingPunct="1">
              <a:lnSpc>
                <a:spcPct val="120000"/>
              </a:lnSpc>
              <a:spcBef>
                <a:spcPct val="0"/>
              </a:spcBef>
              <a:spcAft>
                <a:spcPts val="600"/>
              </a:spcAft>
              <a:buClr>
                <a:schemeClr val="tx1">
                  <a:lumMod val="85000"/>
                  <a:lumOff val="15000"/>
                </a:schemeClr>
              </a:buClr>
              <a:buSzPct val="80000"/>
              <a:buFont typeface="Lucida Grande"/>
              <a:buChar char="⥤"/>
            </a:pPr>
            <a:r>
              <a:rPr lang="en-US"/>
              <a:t>Third level</a:t>
            </a:r>
          </a:p>
          <a:p>
            <a:pPr marL="742950" lvl="3" indent="-285750" algn="l" defTabSz="914400" rtl="0" eaLnBrk="1" latinLnBrk="0" hangingPunct="1">
              <a:lnSpc>
                <a:spcPct val="120000"/>
              </a:lnSpc>
              <a:spcBef>
                <a:spcPct val="0"/>
              </a:spcBef>
              <a:spcAft>
                <a:spcPts val="600"/>
              </a:spcAft>
              <a:buClrTx/>
              <a:buSzTx/>
              <a:buFont typeface="Arial" panose="020B0604020202020204" pitchFamily="34" charset="0"/>
              <a:buChar char="•"/>
            </a:pPr>
            <a:r>
              <a:rPr lang="en-US"/>
              <a:t>Fourth level</a:t>
            </a:r>
          </a:p>
          <a:p>
            <a:pPr marL="1025525" lvl="4" indent="-292100" algn="l" defTabSz="914400" rtl="0" eaLnBrk="1" latinLnBrk="0" hangingPunct="1">
              <a:lnSpc>
                <a:spcPct val="120000"/>
              </a:lnSpc>
              <a:spcBef>
                <a:spcPct val="0"/>
              </a:spcBef>
              <a:spcAft>
                <a:spcPts val="600"/>
              </a:spcAft>
              <a:buClrTx/>
              <a:buSzTx/>
              <a:buFont typeface="Wingdings" panose="05000000000000000000" pitchFamily="2" charset="2"/>
              <a:buChar char="§"/>
            </a:pPr>
            <a:r>
              <a:rPr lang="en-US"/>
              <a:t>Fifth level</a:t>
            </a:r>
          </a:p>
        </p:txBody>
      </p:sp>
      <p:sp>
        <p:nvSpPr>
          <p:cNvPr id="13" name="Footer Placeholder 4"/>
          <p:cNvSpPr>
            <a:spLocks noGrp="1"/>
          </p:cNvSpPr>
          <p:nvPr>
            <p:ph type="ftr" sz="quarter" idx="3"/>
          </p:nvPr>
        </p:nvSpPr>
        <p:spPr>
          <a:xfrm>
            <a:off x="609600" y="6400800"/>
            <a:ext cx="5994400" cy="381001"/>
          </a:xfrm>
          <a:prstGeom prst="rect">
            <a:avLst/>
          </a:prstGeom>
        </p:spPr>
        <p:txBody>
          <a:bodyPr/>
          <a:lstStyle>
            <a:lvl1pPr>
              <a:defRPr sz="800">
                <a:solidFill>
                  <a:schemeClr val="bg1">
                    <a:lumMod val="50000"/>
                  </a:schemeClr>
                </a:solidFill>
              </a:defRPr>
            </a:lvl1pPr>
          </a:lstStyle>
          <a:p>
            <a:endParaRPr lang="en-US"/>
          </a:p>
        </p:txBody>
      </p:sp>
      <p:sp>
        <p:nvSpPr>
          <p:cNvPr id="14" name="Slide Number Placeholder 5"/>
          <p:cNvSpPr>
            <a:spLocks noGrp="1"/>
          </p:cNvSpPr>
          <p:nvPr>
            <p:ph type="sldNum" sz="quarter" idx="4"/>
          </p:nvPr>
        </p:nvSpPr>
        <p:spPr>
          <a:xfrm>
            <a:off x="10464800" y="6400800"/>
            <a:ext cx="711200" cy="304800"/>
          </a:xfrm>
          <a:prstGeom prst="rect">
            <a:avLst/>
          </a:prstGeom>
        </p:spPr>
        <p:txBody>
          <a:bodyPr/>
          <a:lstStyle>
            <a:lvl1pPr algn="ctr">
              <a:defRPr sz="1200" b="0">
                <a:solidFill>
                  <a:schemeClr val="bg1">
                    <a:lumMod val="50000"/>
                  </a:schemeClr>
                </a:solidFill>
                <a:latin typeface="Helvetica"/>
                <a:cs typeface="Helvetica"/>
              </a:defRPr>
            </a:lvl1pPr>
          </a:lstStyle>
          <a:p>
            <a:fld id="{A6D1340B-B320-4949-80C8-72CFFBD72CAA}" type="slidenum">
              <a:rPr lang="en-US" smtClean="0"/>
              <a:t>‹#›</a:t>
            </a:fld>
            <a:endParaRPr lang="en-US" baseline="30000"/>
          </a:p>
        </p:txBody>
      </p:sp>
      <p:sp>
        <p:nvSpPr>
          <p:cNvPr id="7" name="Title Placeholder 1"/>
          <p:cNvSpPr>
            <a:spLocks noGrp="1"/>
          </p:cNvSpPr>
          <p:nvPr>
            <p:ph type="title"/>
          </p:nvPr>
        </p:nvSpPr>
        <p:spPr>
          <a:xfrm>
            <a:off x="609600" y="990600"/>
            <a:ext cx="10972800" cy="1143000"/>
          </a:xfrm>
          <a:prstGeom prst="rect">
            <a:avLst/>
          </a:prstGeom>
        </p:spPr>
        <p:txBody>
          <a:bodyPr vert="horz" lIns="91440" tIns="45720" rIns="91440" bIns="45720" rtlCol="0" anchor="b">
            <a:noAutofit/>
          </a:bodyPr>
          <a:lstStyle/>
          <a:p>
            <a:r>
              <a:rPr lang="en-US"/>
              <a:t>[Title]</a:t>
            </a:r>
          </a:p>
        </p:txBody>
      </p:sp>
    </p:spTree>
    <p:extLst>
      <p:ext uri="{BB962C8B-B14F-4D97-AF65-F5344CB8AC3E}">
        <p14:creationId xmlns:p14="http://schemas.microsoft.com/office/powerpoint/2010/main" val="4180319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mple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l="8487" t="10046" r="11973" b="234"/>
          <a:stretch>
            <a:fillRect/>
          </a:stretch>
        </p:blipFill>
        <p:spPr>
          <a:xfrm>
            <a:off x="0" y="0"/>
            <a:ext cx="12192000" cy="6858000"/>
          </a:xfrm>
          <a:prstGeom prst="rect">
            <a:avLst/>
          </a:prstGeom>
        </p:spPr>
      </p:pic>
      <p:sp>
        <p:nvSpPr>
          <p:cNvPr id="10" name="Rectangle 9"/>
          <p:cNvSpPr/>
          <p:nvPr userDrawn="1"/>
        </p:nvSpPr>
        <p:spPr>
          <a:xfrm flipV="1">
            <a:off x="0" y="0"/>
            <a:ext cx="12192000" cy="6858000"/>
          </a:xfrm>
          <a:prstGeom prst="rect">
            <a:avLst/>
          </a:prstGeom>
          <a:gradFill flip="none" rotWithShape="1">
            <a:gsLst>
              <a:gs pos="0">
                <a:srgbClr val="009BDE">
                  <a:alpha val="70000"/>
                </a:srgbClr>
              </a:gs>
              <a:gs pos="100000">
                <a:srgbClr val="0067AC"/>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rgbClr val="1B7BC0"/>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1" y="2891190"/>
            <a:ext cx="3689771" cy="656683"/>
          </a:xfrm>
          <a:prstGeom prst="rect">
            <a:avLst/>
          </a:prstGeom>
        </p:spPr>
      </p:pic>
      <p:sp>
        <p:nvSpPr>
          <p:cNvPr id="2" name="Title 1"/>
          <p:cNvSpPr>
            <a:spLocks noGrp="1"/>
          </p:cNvSpPr>
          <p:nvPr>
            <p:ph type="ctrTitle" hasCustomPrompt="1"/>
          </p:nvPr>
        </p:nvSpPr>
        <p:spPr>
          <a:xfrm>
            <a:off x="6299200" y="1905000"/>
            <a:ext cx="5486400" cy="1447800"/>
          </a:xfrm>
        </p:spPr>
        <p:txBody>
          <a:bodyPr>
            <a:noAutofit/>
          </a:bodyPr>
          <a:lstStyle>
            <a:lvl1pPr>
              <a:defRPr sz="2800" b="1">
                <a:solidFill>
                  <a:schemeClr val="bg1"/>
                </a:solidFill>
              </a:defRPr>
            </a:lvl1pPr>
          </a:lstStyle>
          <a:p>
            <a:r>
              <a:rPr lang="en-US"/>
              <a:t>Presentation Title</a:t>
            </a:r>
          </a:p>
        </p:txBody>
      </p:sp>
      <p:sp>
        <p:nvSpPr>
          <p:cNvPr id="3" name="Subtitle 2"/>
          <p:cNvSpPr>
            <a:spLocks noGrp="1"/>
          </p:cNvSpPr>
          <p:nvPr>
            <p:ph type="subTitle" idx="1" hasCustomPrompt="1"/>
          </p:nvPr>
        </p:nvSpPr>
        <p:spPr>
          <a:xfrm>
            <a:off x="6299200" y="3505200"/>
            <a:ext cx="5486400" cy="1600200"/>
          </a:xfrm>
        </p:spPr>
        <p:txBody>
          <a:bodyPr/>
          <a:lstStyle>
            <a:lvl1pPr marL="0" indent="0" algn="l">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Information</a:t>
            </a:r>
          </a:p>
        </p:txBody>
      </p:sp>
      <p:cxnSp>
        <p:nvCxnSpPr>
          <p:cNvPr id="9" name="Straight Connector 8"/>
          <p:cNvCxnSpPr/>
          <p:nvPr userDrawn="1"/>
        </p:nvCxnSpPr>
        <p:spPr>
          <a:xfrm>
            <a:off x="6299200" y="3505200"/>
            <a:ext cx="54864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5872480" y="1981200"/>
            <a:ext cx="85344" cy="3124200"/>
          </a:xfrm>
          <a:prstGeom prst="rect">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Date Placeholder 18"/>
          <p:cNvSpPr>
            <a:spLocks noGrp="1"/>
          </p:cNvSpPr>
          <p:nvPr>
            <p:ph type="dt" sz="half" idx="14"/>
          </p:nvPr>
        </p:nvSpPr>
        <p:spPr>
          <a:xfrm>
            <a:off x="10058400" y="6400800"/>
            <a:ext cx="1524000" cy="304800"/>
          </a:xfrm>
          <a:prstGeom prst="rect">
            <a:avLst/>
          </a:prstGeom>
        </p:spPr>
        <p:txBody>
          <a:bodyPr tIns="82296"/>
          <a:lstStyle>
            <a:lvl1pPr algn="ctr">
              <a:defRPr sz="800">
                <a:solidFill>
                  <a:schemeClr val="bg1"/>
                </a:solidFill>
              </a:defRPr>
            </a:lvl1pPr>
          </a:lstStyle>
          <a:p>
            <a:endParaRPr lang="en-US"/>
          </a:p>
        </p:txBody>
      </p:sp>
      <p:cxnSp>
        <p:nvCxnSpPr>
          <p:cNvPr id="13" name="Straight Arrow Connector 12"/>
          <p:cNvCxnSpPr/>
          <p:nvPr userDrawn="1"/>
        </p:nvCxnSpPr>
        <p:spPr>
          <a:xfrm>
            <a:off x="11176001" y="6553200"/>
            <a:ext cx="335868" cy="0"/>
          </a:xfrm>
          <a:prstGeom prst="straightConnector1">
            <a:avLst/>
          </a:prstGeom>
          <a:ln w="6350" cmpd="sng">
            <a:solidFill>
              <a:srgbClr val="FFD700"/>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266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ull Team ALT - 3 peo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5"/>
          <p:cNvSpPr>
            <a:spLocks noGrp="1"/>
          </p:cNvSpPr>
          <p:nvPr>
            <p:ph type="body" sz="quarter" idx="20" hasCustomPrompt="1"/>
          </p:nvPr>
        </p:nvSpPr>
        <p:spPr>
          <a:xfrm>
            <a:off x="4267200" y="1504102"/>
            <a:ext cx="3657600" cy="342900"/>
          </a:xfrm>
          <a:ln w="22225">
            <a:noFill/>
          </a:ln>
        </p:spPr>
        <p:style>
          <a:lnRef idx="1">
            <a:schemeClr val="accent1"/>
          </a:lnRef>
          <a:fillRef idx="0">
            <a:schemeClr val="accent1"/>
          </a:fillRef>
          <a:effectRef idx="0">
            <a:schemeClr val="accent1"/>
          </a:effectRef>
          <a:fontRef idx="minor">
            <a:schemeClr val="tx1"/>
          </a:fontRef>
        </p:style>
        <p:txBody>
          <a:bodyPr vert="horz" wrap="square" lIns="0" tIns="0" rIns="0" bIns="0" rtlCol="0" anchor="t" anchorCtr="0">
            <a:noAutofit/>
          </a:bodyPr>
          <a:lstStyle>
            <a:lvl1pPr algn="ctr">
              <a:defRPr lang="en-US" sz="1800" dirty="0" smtClean="0">
                <a:solidFill>
                  <a:schemeClr val="accent2"/>
                </a:solidFill>
              </a:defRPr>
            </a:lvl1pPr>
            <a:lvl2pPr>
              <a:defRPr lang="en-US" dirty="0" smtClean="0"/>
            </a:lvl2pPr>
          </a:lstStyle>
          <a:p>
            <a:pPr lvl="0">
              <a:lnSpc>
                <a:spcPct val="100000"/>
              </a:lnSpc>
              <a:spcAft>
                <a:spcPts val="100"/>
              </a:spcAft>
            </a:pPr>
            <a:r>
              <a:rPr lang="en-US" dirty="0"/>
              <a:t>Category</a:t>
            </a:r>
          </a:p>
        </p:txBody>
      </p:sp>
      <p:sp>
        <p:nvSpPr>
          <p:cNvPr id="64" name="Slide Number Placeholder 1"/>
          <p:cNvSpPr>
            <a:spLocks noGrp="1"/>
          </p:cNvSpPr>
          <p:nvPr>
            <p:ph type="sldNum" sz="quarter" idx="11"/>
          </p:nvPr>
        </p:nvSpPr>
        <p:spPr>
          <a:xfrm>
            <a:off x="11183256" y="6405706"/>
            <a:ext cx="551543" cy="184150"/>
          </a:xfrm>
        </p:spPr>
        <p:txBody>
          <a:bodyPr/>
          <a:lstStyle>
            <a:lvl1pPr>
              <a:defRPr sz="800"/>
            </a:lvl1pPr>
          </a:lstStyle>
          <a:p>
            <a:fld id="{6AA2F069-9F0F-486A-B7CB-CB4DA40FCA07}" type="slidenum">
              <a:rPr lang="en-US" smtClean="0"/>
              <a:pPr/>
              <a:t>‹#›</a:t>
            </a:fld>
            <a:endParaRPr lang="en-US"/>
          </a:p>
        </p:txBody>
      </p:sp>
      <p:sp>
        <p:nvSpPr>
          <p:cNvPr id="25" name="Text Placeholder 4"/>
          <p:cNvSpPr>
            <a:spLocks noGrp="1"/>
          </p:cNvSpPr>
          <p:nvPr>
            <p:ph type="body" sz="quarter" idx="84" hasCustomPrompt="1"/>
          </p:nvPr>
        </p:nvSpPr>
        <p:spPr>
          <a:xfrm>
            <a:off x="2362200" y="2486025"/>
            <a:ext cx="1752600" cy="2743200"/>
          </a:xfrm>
          <a:prstGeom prst="roundRect">
            <a:avLst/>
          </a:prstGeom>
          <a:solidFill>
            <a:schemeClr val="bg2"/>
          </a:solidFill>
        </p:spPr>
        <p:txBody>
          <a:bodyPr lIns="91440" tIns="91440" rIns="91440" bIns="91440" anchor="b" anchorCtr="0"/>
          <a:lstStyle>
            <a:lvl1pPr algn="ctr">
              <a:lnSpc>
                <a:spcPct val="100000"/>
              </a:lnSpc>
              <a:spcBef>
                <a:spcPts val="0"/>
              </a:spcBef>
              <a:defRPr b="1">
                <a:gradFill>
                  <a:gsLst>
                    <a:gs pos="0">
                      <a:schemeClr val="accent4"/>
                    </a:gs>
                    <a:gs pos="25000">
                      <a:schemeClr val="accent3"/>
                    </a:gs>
                    <a:gs pos="60000">
                      <a:schemeClr val="accent1"/>
                    </a:gs>
                    <a:gs pos="100000">
                      <a:schemeClr val="accent2"/>
                    </a:gs>
                  </a:gsLst>
                  <a:lin ang="3600000" scaled="0"/>
                </a:gradFill>
              </a:defRPr>
            </a:lvl1pPr>
            <a:lvl2pPr marL="0" indent="0" algn="ctr">
              <a:lnSpc>
                <a:spcPct val="100000"/>
              </a:lnSpc>
              <a:spcBef>
                <a:spcPts val="0"/>
              </a:spcBef>
              <a:buNone/>
              <a:defRPr/>
            </a:lvl2pPr>
          </a:lstStyle>
          <a:p>
            <a:pPr lvl="0"/>
            <a:r>
              <a:rPr lang="en-US" dirty="0" err="1"/>
              <a:t>Firstname</a:t>
            </a:r>
            <a:r>
              <a:rPr lang="en-US" dirty="0"/>
              <a:t> </a:t>
            </a:r>
            <a:r>
              <a:rPr lang="en-US" dirty="0" err="1"/>
              <a:t>Lastname</a:t>
            </a:r>
            <a:endParaRPr lang="en-US" dirty="0"/>
          </a:p>
          <a:p>
            <a:pPr lvl="1"/>
            <a:r>
              <a:rPr lang="en-US" dirty="0"/>
              <a:t>Title</a:t>
            </a:r>
          </a:p>
          <a:p>
            <a:pPr lvl="1"/>
            <a:r>
              <a:rPr lang="en-US" dirty="0"/>
              <a:t>Office</a:t>
            </a:r>
          </a:p>
          <a:p>
            <a:pPr lvl="1"/>
            <a:r>
              <a:rPr lang="en-US" dirty="0"/>
              <a:t>Bio link</a:t>
            </a:r>
          </a:p>
        </p:txBody>
      </p:sp>
      <p:sp>
        <p:nvSpPr>
          <p:cNvPr id="26" name="Picture Placeholder 3"/>
          <p:cNvSpPr>
            <a:spLocks noGrp="1"/>
          </p:cNvSpPr>
          <p:nvPr>
            <p:ph type="pic" sz="quarter" idx="81" hasCustomPrompt="1"/>
          </p:nvPr>
        </p:nvSpPr>
        <p:spPr>
          <a:xfrm>
            <a:off x="2751247" y="2788937"/>
            <a:ext cx="974506" cy="974506"/>
          </a:xfrm>
          <a:prstGeom prst="roundRect">
            <a:avLst>
              <a:gd name="adj" fmla="val 25001"/>
            </a:avLst>
          </a:prstGeom>
          <a:noFill/>
          <a:ln w="25400">
            <a:gradFill>
              <a:gsLst>
                <a:gs pos="0">
                  <a:schemeClr val="accent4"/>
                </a:gs>
                <a:gs pos="35000">
                  <a:schemeClr val="accent3"/>
                </a:gs>
                <a:gs pos="70000">
                  <a:schemeClr val="accent1"/>
                </a:gs>
                <a:gs pos="100000">
                  <a:schemeClr val="accent2"/>
                </a:gs>
              </a:gsLst>
              <a:lin ang="3600000" scaled="0"/>
            </a:gradFill>
          </a:ln>
        </p:spPr>
        <p:style>
          <a:lnRef idx="1">
            <a:schemeClr val="accent1"/>
          </a:lnRef>
          <a:fillRef idx="0">
            <a:schemeClr val="accent1"/>
          </a:fillRef>
          <a:effectRef idx="0">
            <a:schemeClr val="accent1"/>
          </a:effectRef>
          <a:fontRef idx="minor">
            <a:schemeClr val="tx1"/>
          </a:fontRef>
        </p:style>
        <p:txBody>
          <a:bodyPr vert="horz" lIns="0" tIns="0" rIns="0" bIns="0" rtlCol="0" anchor="ctr" anchorCtr="0">
            <a:noAutofit/>
          </a:bodyPr>
          <a:lstStyle>
            <a:lvl1pPr algn="ctr">
              <a:defRPr lang="en-US" sz="900" b="0">
                <a:solidFill>
                  <a:schemeClr val="tx1"/>
                </a:solidFill>
              </a:defRPr>
            </a:lvl1pPr>
          </a:lstStyle>
          <a:p>
            <a:pPr lvl="0">
              <a:lnSpc>
                <a:spcPct val="100000"/>
              </a:lnSpc>
              <a:spcAft>
                <a:spcPts val="100"/>
              </a:spcAft>
            </a:pPr>
            <a:r>
              <a:rPr lang="en-US" dirty="0"/>
              <a:t>Headshot</a:t>
            </a:r>
          </a:p>
        </p:txBody>
      </p:sp>
      <p:sp>
        <p:nvSpPr>
          <p:cNvPr id="27" name="Text Placeholder 4"/>
          <p:cNvSpPr>
            <a:spLocks noGrp="1"/>
          </p:cNvSpPr>
          <p:nvPr>
            <p:ph type="body" sz="quarter" idx="91" hasCustomPrompt="1"/>
          </p:nvPr>
        </p:nvSpPr>
        <p:spPr>
          <a:xfrm>
            <a:off x="5219697" y="2486025"/>
            <a:ext cx="1752600" cy="2743200"/>
          </a:xfrm>
          <a:prstGeom prst="roundRect">
            <a:avLst/>
          </a:prstGeom>
          <a:solidFill>
            <a:schemeClr val="bg2"/>
          </a:solidFill>
        </p:spPr>
        <p:txBody>
          <a:bodyPr lIns="91440" tIns="91440" rIns="91440" bIns="91440" anchor="b" anchorCtr="0"/>
          <a:lstStyle>
            <a:lvl1pPr algn="ctr">
              <a:lnSpc>
                <a:spcPct val="100000"/>
              </a:lnSpc>
              <a:spcBef>
                <a:spcPts val="0"/>
              </a:spcBef>
              <a:defRPr b="1">
                <a:gradFill>
                  <a:gsLst>
                    <a:gs pos="0">
                      <a:schemeClr val="accent4"/>
                    </a:gs>
                    <a:gs pos="25000">
                      <a:schemeClr val="accent3"/>
                    </a:gs>
                    <a:gs pos="60000">
                      <a:schemeClr val="accent1"/>
                    </a:gs>
                    <a:gs pos="100000">
                      <a:schemeClr val="accent2"/>
                    </a:gs>
                  </a:gsLst>
                  <a:lin ang="3600000" scaled="0"/>
                </a:gradFill>
              </a:defRPr>
            </a:lvl1pPr>
            <a:lvl2pPr marL="0" indent="0" algn="ctr">
              <a:lnSpc>
                <a:spcPct val="100000"/>
              </a:lnSpc>
              <a:spcBef>
                <a:spcPts val="0"/>
              </a:spcBef>
              <a:buNone/>
              <a:defRPr/>
            </a:lvl2pPr>
          </a:lstStyle>
          <a:p>
            <a:pPr lvl="0"/>
            <a:r>
              <a:rPr lang="en-US" dirty="0" err="1"/>
              <a:t>Firstname</a:t>
            </a:r>
            <a:r>
              <a:rPr lang="en-US" dirty="0"/>
              <a:t> </a:t>
            </a:r>
            <a:r>
              <a:rPr lang="en-US" dirty="0" err="1"/>
              <a:t>Lastname</a:t>
            </a:r>
            <a:endParaRPr lang="en-US" dirty="0"/>
          </a:p>
          <a:p>
            <a:pPr lvl="1"/>
            <a:r>
              <a:rPr lang="en-US" dirty="0"/>
              <a:t>Title</a:t>
            </a:r>
          </a:p>
          <a:p>
            <a:pPr lvl="1"/>
            <a:r>
              <a:rPr lang="en-US" dirty="0"/>
              <a:t>Office</a:t>
            </a:r>
          </a:p>
          <a:p>
            <a:pPr lvl="1"/>
            <a:r>
              <a:rPr lang="en-US" dirty="0"/>
              <a:t>Bio link</a:t>
            </a:r>
          </a:p>
        </p:txBody>
      </p:sp>
      <p:sp>
        <p:nvSpPr>
          <p:cNvPr id="28" name="Picture Placeholder 3"/>
          <p:cNvSpPr>
            <a:spLocks noGrp="1"/>
          </p:cNvSpPr>
          <p:nvPr>
            <p:ph type="pic" sz="quarter" idx="92" hasCustomPrompt="1"/>
          </p:nvPr>
        </p:nvSpPr>
        <p:spPr>
          <a:xfrm>
            <a:off x="5608744" y="2788937"/>
            <a:ext cx="974506" cy="974506"/>
          </a:xfrm>
          <a:prstGeom prst="roundRect">
            <a:avLst>
              <a:gd name="adj" fmla="val 25001"/>
            </a:avLst>
          </a:prstGeom>
          <a:noFill/>
          <a:ln w="25400">
            <a:gradFill>
              <a:gsLst>
                <a:gs pos="0">
                  <a:schemeClr val="accent4"/>
                </a:gs>
                <a:gs pos="35000">
                  <a:schemeClr val="accent3"/>
                </a:gs>
                <a:gs pos="70000">
                  <a:schemeClr val="accent1"/>
                </a:gs>
                <a:gs pos="100000">
                  <a:schemeClr val="accent2"/>
                </a:gs>
              </a:gsLst>
              <a:lin ang="3600000" scaled="0"/>
            </a:gradFill>
          </a:ln>
        </p:spPr>
        <p:style>
          <a:lnRef idx="1">
            <a:schemeClr val="accent1"/>
          </a:lnRef>
          <a:fillRef idx="0">
            <a:schemeClr val="accent1"/>
          </a:fillRef>
          <a:effectRef idx="0">
            <a:schemeClr val="accent1"/>
          </a:effectRef>
          <a:fontRef idx="minor">
            <a:schemeClr val="tx1"/>
          </a:fontRef>
        </p:style>
        <p:txBody>
          <a:bodyPr vert="horz" lIns="0" tIns="0" rIns="0" bIns="0" rtlCol="0" anchor="ctr" anchorCtr="0">
            <a:noAutofit/>
          </a:bodyPr>
          <a:lstStyle>
            <a:lvl1pPr algn="ctr">
              <a:defRPr lang="en-US" sz="900" b="0">
                <a:solidFill>
                  <a:schemeClr val="tx1"/>
                </a:solidFill>
              </a:defRPr>
            </a:lvl1pPr>
          </a:lstStyle>
          <a:p>
            <a:pPr lvl="0">
              <a:lnSpc>
                <a:spcPct val="100000"/>
              </a:lnSpc>
              <a:spcAft>
                <a:spcPts val="100"/>
              </a:spcAft>
            </a:pPr>
            <a:r>
              <a:rPr lang="en-US" dirty="0"/>
              <a:t>Headshot</a:t>
            </a:r>
          </a:p>
        </p:txBody>
      </p:sp>
      <p:sp>
        <p:nvSpPr>
          <p:cNvPr id="31" name="Text Placeholder 4"/>
          <p:cNvSpPr>
            <a:spLocks noGrp="1"/>
          </p:cNvSpPr>
          <p:nvPr>
            <p:ph type="body" sz="quarter" idx="95" hasCustomPrompt="1"/>
          </p:nvPr>
        </p:nvSpPr>
        <p:spPr>
          <a:xfrm>
            <a:off x="8077194" y="2486025"/>
            <a:ext cx="1752600" cy="2743200"/>
          </a:xfrm>
          <a:prstGeom prst="roundRect">
            <a:avLst/>
          </a:prstGeom>
          <a:solidFill>
            <a:schemeClr val="bg2"/>
          </a:solidFill>
        </p:spPr>
        <p:txBody>
          <a:bodyPr lIns="91440" tIns="91440" rIns="91440" bIns="91440" anchor="b" anchorCtr="0"/>
          <a:lstStyle>
            <a:lvl1pPr algn="ctr">
              <a:lnSpc>
                <a:spcPct val="100000"/>
              </a:lnSpc>
              <a:spcBef>
                <a:spcPts val="0"/>
              </a:spcBef>
              <a:defRPr b="1">
                <a:gradFill>
                  <a:gsLst>
                    <a:gs pos="0">
                      <a:schemeClr val="accent4"/>
                    </a:gs>
                    <a:gs pos="25000">
                      <a:schemeClr val="accent3"/>
                    </a:gs>
                    <a:gs pos="60000">
                      <a:schemeClr val="accent1"/>
                    </a:gs>
                    <a:gs pos="100000">
                      <a:schemeClr val="accent2"/>
                    </a:gs>
                  </a:gsLst>
                  <a:lin ang="3600000" scaled="0"/>
                </a:gradFill>
              </a:defRPr>
            </a:lvl1pPr>
            <a:lvl2pPr marL="0" indent="0" algn="ctr">
              <a:lnSpc>
                <a:spcPct val="100000"/>
              </a:lnSpc>
              <a:spcBef>
                <a:spcPts val="0"/>
              </a:spcBef>
              <a:buNone/>
              <a:defRPr/>
            </a:lvl2pPr>
          </a:lstStyle>
          <a:p>
            <a:pPr lvl="0"/>
            <a:r>
              <a:rPr lang="en-US" dirty="0" err="1"/>
              <a:t>Firstname</a:t>
            </a:r>
            <a:r>
              <a:rPr lang="en-US" dirty="0"/>
              <a:t> </a:t>
            </a:r>
            <a:r>
              <a:rPr lang="en-US" dirty="0" err="1"/>
              <a:t>Lastname</a:t>
            </a:r>
            <a:endParaRPr lang="en-US" dirty="0"/>
          </a:p>
          <a:p>
            <a:pPr lvl="1"/>
            <a:r>
              <a:rPr lang="en-US" dirty="0"/>
              <a:t>Title</a:t>
            </a:r>
          </a:p>
          <a:p>
            <a:pPr lvl="1"/>
            <a:r>
              <a:rPr lang="en-US" dirty="0"/>
              <a:t>Office</a:t>
            </a:r>
          </a:p>
          <a:p>
            <a:pPr lvl="1"/>
            <a:r>
              <a:rPr lang="en-US" dirty="0"/>
              <a:t>Bio link</a:t>
            </a:r>
          </a:p>
        </p:txBody>
      </p:sp>
      <p:sp>
        <p:nvSpPr>
          <p:cNvPr id="32" name="Picture Placeholder 3"/>
          <p:cNvSpPr>
            <a:spLocks noGrp="1"/>
          </p:cNvSpPr>
          <p:nvPr>
            <p:ph type="pic" sz="quarter" idx="96" hasCustomPrompt="1"/>
          </p:nvPr>
        </p:nvSpPr>
        <p:spPr>
          <a:xfrm>
            <a:off x="8466241" y="2788937"/>
            <a:ext cx="974506" cy="974506"/>
          </a:xfrm>
          <a:prstGeom prst="roundRect">
            <a:avLst>
              <a:gd name="adj" fmla="val 25001"/>
            </a:avLst>
          </a:prstGeom>
          <a:noFill/>
          <a:ln w="25400">
            <a:gradFill>
              <a:gsLst>
                <a:gs pos="0">
                  <a:schemeClr val="accent4"/>
                </a:gs>
                <a:gs pos="35000">
                  <a:schemeClr val="accent3"/>
                </a:gs>
                <a:gs pos="70000">
                  <a:schemeClr val="accent1"/>
                </a:gs>
                <a:gs pos="100000">
                  <a:schemeClr val="accent2"/>
                </a:gs>
              </a:gsLst>
              <a:lin ang="3600000" scaled="0"/>
            </a:gradFill>
          </a:ln>
        </p:spPr>
        <p:style>
          <a:lnRef idx="1">
            <a:schemeClr val="accent1"/>
          </a:lnRef>
          <a:fillRef idx="0">
            <a:schemeClr val="accent1"/>
          </a:fillRef>
          <a:effectRef idx="0">
            <a:schemeClr val="accent1"/>
          </a:effectRef>
          <a:fontRef idx="minor">
            <a:schemeClr val="tx1"/>
          </a:fontRef>
        </p:style>
        <p:txBody>
          <a:bodyPr vert="horz" lIns="0" tIns="0" rIns="0" bIns="0" rtlCol="0" anchor="ctr" anchorCtr="0">
            <a:noAutofit/>
          </a:bodyPr>
          <a:lstStyle>
            <a:lvl1pPr algn="ctr">
              <a:defRPr lang="en-US" sz="900" b="0">
                <a:solidFill>
                  <a:schemeClr val="tx1"/>
                </a:solidFill>
              </a:defRPr>
            </a:lvl1pPr>
          </a:lstStyle>
          <a:p>
            <a:pPr lvl="0">
              <a:lnSpc>
                <a:spcPct val="100000"/>
              </a:lnSpc>
              <a:spcAft>
                <a:spcPts val="100"/>
              </a:spcAft>
            </a:pPr>
            <a:r>
              <a:rPr lang="en-US" dirty="0"/>
              <a:t>Headshot</a:t>
            </a:r>
          </a:p>
        </p:txBody>
      </p:sp>
    </p:spTree>
    <p:extLst>
      <p:ext uri="{BB962C8B-B14F-4D97-AF65-F5344CB8AC3E}">
        <p14:creationId xmlns:p14="http://schemas.microsoft.com/office/powerpoint/2010/main" val="425621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Slide Number Placeholder 2"/>
          <p:cNvSpPr>
            <a:spLocks noGrp="1"/>
          </p:cNvSpPr>
          <p:nvPr>
            <p:ph type="sldNum" sz="quarter" idx="10"/>
          </p:nvPr>
        </p:nvSpPr>
        <p:spPr/>
        <p:txBody>
          <a:bodyPr/>
          <a:lstStyle/>
          <a:p>
            <a:fld id="{6AA2F069-9F0F-486A-B7CB-CB4DA40FCA07}" type="slidenum">
              <a:rPr lang="en-US" smtClean="0"/>
              <a:t>‹#›</a:t>
            </a:fld>
            <a:endParaRPr lang="en-US"/>
          </a:p>
        </p:txBody>
      </p:sp>
      <p:sp>
        <p:nvSpPr>
          <p:cNvPr id="9" name="Rectangle 8">
            <a:extLst>
              <a:ext uri="{FF2B5EF4-FFF2-40B4-BE49-F238E27FC236}">
                <a16:creationId xmlns:a16="http://schemas.microsoft.com/office/drawing/2014/main" id="{BBF2FBB1-3D14-F048-A2CF-12EB77CBA1A4}"/>
              </a:ext>
            </a:extLst>
          </p:cNvPr>
          <p:cNvSpPr/>
          <p:nvPr userDrawn="1"/>
        </p:nvSpPr>
        <p:spPr>
          <a:xfrm>
            <a:off x="457200" y="5622282"/>
            <a:ext cx="4392118" cy="861774"/>
          </a:xfrm>
          <a:prstGeom prst="rect">
            <a:avLst/>
          </a:prstGeom>
        </p:spPr>
        <p:txBody>
          <a:bodyPr wrap="square" lIns="0" tIns="0" rIns="0" bIns="0">
            <a:spAutoFit/>
          </a:bodyPr>
          <a:lstStyle/>
          <a:p>
            <a:pPr algn="l"/>
            <a:r>
              <a:rPr lang="en-US" sz="800" b="0" i="0" dirty="0">
                <a:solidFill>
                  <a:schemeClr val="tx1"/>
                </a:solidFill>
                <a:effectLst/>
                <a:latin typeface="Tahoma" panose="020B0604030504040204" pitchFamily="34" charset="0"/>
                <a:cs typeface="Tahoma" panose="020B0604030504040204" pitchFamily="34" charset="0"/>
              </a:rPr>
              <a:t>© 2024. All rights reserved.</a:t>
            </a:r>
          </a:p>
          <a:p>
            <a:pPr algn="l"/>
            <a:r>
              <a:rPr lang="en-US" sz="800" b="0" i="0" dirty="0">
                <a:solidFill>
                  <a:schemeClr val="tx1"/>
                </a:solidFill>
                <a:effectLst/>
                <a:latin typeface="Tahoma" panose="020B0604030504040204" pitchFamily="34" charset="0"/>
                <a:cs typeface="Tahoma" panose="020B0604030504040204" pitchFamily="34" charset="0"/>
              </a:rPr>
              <a:t/>
            </a:r>
            <a:br>
              <a:rPr lang="en-US" sz="800" b="0" i="0" dirty="0">
                <a:solidFill>
                  <a:schemeClr val="tx1"/>
                </a:solidFill>
                <a:effectLst/>
                <a:latin typeface="Tahoma" panose="020B0604030504040204" pitchFamily="34" charset="0"/>
                <a:cs typeface="Tahoma" panose="020B0604030504040204" pitchFamily="34" charset="0"/>
              </a:rPr>
            </a:br>
            <a:endParaRPr lang="en-US" sz="800" b="0" i="0" dirty="0">
              <a:solidFill>
                <a:schemeClr val="tx1"/>
              </a:solidFill>
              <a:effectLst/>
              <a:latin typeface="Tahoma" panose="020B0604030504040204" pitchFamily="34" charset="0"/>
              <a:cs typeface="Tahoma" panose="020B0604030504040204" pitchFamily="34" charset="0"/>
            </a:endParaRPr>
          </a:p>
          <a:p>
            <a:pPr algn="l"/>
            <a:r>
              <a:rPr lang="en-US" sz="800" b="0" i="0" dirty="0">
                <a:solidFill>
                  <a:schemeClr val="tx1"/>
                </a:solidFill>
                <a:effectLst/>
                <a:latin typeface="Tahoma" panose="020B0604030504040204" pitchFamily="34" charset="0"/>
                <a:cs typeface="Tahoma" panose="020B0604030504040204" pitchFamily="34" charset="0"/>
              </a:rPr>
              <a:t>These materials have been prepared to provide information about the services we offer our clients. Readers should not act or refrain from acting based upon this information without consulting an attorney. This information is not legal advice and transmission or receipt of this information does not create an attorney-client relationship.</a:t>
            </a:r>
          </a:p>
        </p:txBody>
      </p:sp>
      <p:sp>
        <p:nvSpPr>
          <p:cNvPr id="10" name="Rectangle 9">
            <a:extLst>
              <a:ext uri="{FF2B5EF4-FFF2-40B4-BE49-F238E27FC236}">
                <a16:creationId xmlns:a16="http://schemas.microsoft.com/office/drawing/2014/main" id="{E66DBAAB-D5A0-B746-A4C4-EF90AE822AD2}"/>
              </a:ext>
            </a:extLst>
          </p:cNvPr>
          <p:cNvSpPr/>
          <p:nvPr userDrawn="1"/>
        </p:nvSpPr>
        <p:spPr>
          <a:xfrm>
            <a:off x="457200" y="4510085"/>
            <a:ext cx="3993780" cy="575542"/>
          </a:xfrm>
          <a:prstGeom prst="rect">
            <a:avLst/>
          </a:prstGeom>
        </p:spPr>
        <p:txBody>
          <a:bodyPr wrap="square" lIns="0" tIns="0" rIns="0" bIns="0">
            <a:spAutoFit/>
          </a:bodyPr>
          <a:lstStyle/>
          <a:p>
            <a:pPr algn="l"/>
            <a:r>
              <a:rPr lang="en-US" sz="1100" b="0" i="0" kern="1200" spc="0" baseline="0" dirty="0">
                <a:solidFill>
                  <a:schemeClr val="tx1"/>
                </a:solidFill>
                <a:effectLst/>
                <a:latin typeface="Tahoma" panose="020B0604030504040204" pitchFamily="34" charset="0"/>
                <a:ea typeface="+mn-ea"/>
                <a:cs typeface="Tahoma" panose="020B0604030504040204" pitchFamily="34" charset="0"/>
              </a:rPr>
              <a:t>Dinsmore &amp; Shohl LLP  |  </a:t>
            </a:r>
            <a:r>
              <a:rPr lang="en-US" sz="1100" b="0" i="0" spc="0" baseline="0" dirty="0">
                <a:solidFill>
                  <a:schemeClr val="tx1"/>
                </a:solidFill>
                <a:effectLst/>
                <a:latin typeface="Tahoma" panose="020B0604030504040204" pitchFamily="34" charset="0"/>
                <a:cs typeface="Tahoma" panose="020B0604030504040204" pitchFamily="34" charset="0"/>
              </a:rPr>
              <a:t>Legal Counsel</a:t>
            </a:r>
          </a:p>
          <a:p>
            <a:pPr algn="l"/>
            <a:endParaRPr lang="en-US" sz="1100" b="0" i="0" spc="0" baseline="0" dirty="0">
              <a:solidFill>
                <a:schemeClr val="tx1"/>
              </a:solidFill>
              <a:effectLst/>
              <a:latin typeface="Tahoma" panose="020B0604030504040204" pitchFamily="34" charset="0"/>
              <a:cs typeface="Tahoma" panose="020B0604030504040204" pitchFamily="34" charset="0"/>
            </a:endParaRPr>
          </a:p>
          <a:p>
            <a:pPr marL="12700" lvl="0" indent="0" algn="l" defTabSz="914400" rtl="0" eaLnBrk="1" latinLnBrk="0" hangingPunct="1">
              <a:lnSpc>
                <a:spcPct val="110000"/>
              </a:lnSpc>
              <a:spcBef>
                <a:spcPts val="0"/>
              </a:spcBef>
              <a:spcAft>
                <a:spcPts val="200"/>
              </a:spcAft>
              <a:buFont typeface="Arial" panose="020B0604020202020204" pitchFamily="34" charset="0"/>
              <a:buNone/>
            </a:pPr>
            <a:r>
              <a:rPr lang="en-US" sz="1400" b="1" kern="1000" spc="-40" baseline="0" dirty="0">
                <a:gradFill>
                  <a:gsLst>
                    <a:gs pos="5000">
                      <a:schemeClr val="accent4"/>
                    </a:gs>
                    <a:gs pos="30000">
                      <a:schemeClr val="accent3"/>
                    </a:gs>
                    <a:gs pos="60000">
                      <a:schemeClr val="accent1"/>
                    </a:gs>
                    <a:gs pos="100000">
                      <a:schemeClr val="accent2"/>
                    </a:gs>
                  </a:gsLst>
                  <a:lin ang="3600000" scaled="0"/>
                </a:gradFill>
                <a:latin typeface="+mj-lt"/>
                <a:ea typeface="+mn-ea"/>
                <a:cs typeface="Tahoma" panose="020B0604030504040204" pitchFamily="34" charset="0"/>
              </a:rPr>
              <a:t>dinsmore.com</a:t>
            </a:r>
          </a:p>
        </p:txBody>
      </p:sp>
      <p:pic>
        <p:nvPicPr>
          <p:cNvPr id="13" name="Picture 12">
            <a:extLst>
              <a:ext uri="{FF2B5EF4-FFF2-40B4-BE49-F238E27FC236}">
                <a16:creationId xmlns:a16="http://schemas.microsoft.com/office/drawing/2014/main" id="{C16AF839-95E7-C94E-BAA3-C59A334625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3650641"/>
            <a:ext cx="1646853" cy="39138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9800000">
            <a:off x="4500245" y="-5484002"/>
            <a:ext cx="8696869" cy="8696869"/>
          </a:xfrm>
          <a:prstGeom prst="rect">
            <a:avLst/>
          </a:prstGeom>
        </p:spPr>
      </p:pic>
      <p:sp>
        <p:nvSpPr>
          <p:cNvPr id="14" name="Freeform 13"/>
          <p:cNvSpPr/>
          <p:nvPr userDrawn="1"/>
        </p:nvSpPr>
        <p:spPr>
          <a:xfrm>
            <a:off x="0" y="-6534150"/>
            <a:ext cx="14658975" cy="13033376"/>
          </a:xfrm>
          <a:custGeom>
            <a:avLst/>
            <a:gdLst>
              <a:gd name="connsiteX0" fmla="*/ 0 w 14658975"/>
              <a:gd name="connsiteY0" fmla="*/ 0 h 13033376"/>
              <a:gd name="connsiteX1" fmla="*/ 14658975 w 14658975"/>
              <a:gd name="connsiteY1" fmla="*/ 0 h 13033376"/>
              <a:gd name="connsiteX2" fmla="*/ 14658975 w 14658975"/>
              <a:gd name="connsiteY2" fmla="*/ 6534150 h 13033376"/>
              <a:gd name="connsiteX3" fmla="*/ 14182726 w 14658975"/>
              <a:gd name="connsiteY3" fmla="*/ 6534150 h 13033376"/>
              <a:gd name="connsiteX4" fmla="*/ 14182726 w 14658975"/>
              <a:gd name="connsiteY4" fmla="*/ 13033376 h 13033376"/>
              <a:gd name="connsiteX5" fmla="*/ 12192000 w 14658975"/>
              <a:gd name="connsiteY5" fmla="*/ 13033376 h 13033376"/>
              <a:gd name="connsiteX6" fmla="*/ 12192000 w 14658975"/>
              <a:gd name="connsiteY6" fmla="*/ 6534150 h 13033376"/>
              <a:gd name="connsiteX7" fmla="*/ 0 w 14658975"/>
              <a:gd name="connsiteY7" fmla="*/ 6534150 h 1303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8975" h="13033376">
                <a:moveTo>
                  <a:pt x="0" y="0"/>
                </a:moveTo>
                <a:lnTo>
                  <a:pt x="14658975" y="0"/>
                </a:lnTo>
                <a:lnTo>
                  <a:pt x="14658975" y="6534150"/>
                </a:lnTo>
                <a:lnTo>
                  <a:pt x="14182726" y="6534150"/>
                </a:lnTo>
                <a:lnTo>
                  <a:pt x="14182726" y="13033376"/>
                </a:lnTo>
                <a:lnTo>
                  <a:pt x="12192000" y="13033376"/>
                </a:lnTo>
                <a:lnTo>
                  <a:pt x="12192000" y="6534150"/>
                </a:lnTo>
                <a:lnTo>
                  <a:pt x="0" y="653415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5448" tIns="155448" rIns="155448" bIns="155448" numCol="1" spcCol="0" rtlCol="0" fromWordArt="0" anchor="ctr" anchorCtr="0" forceAA="0" compatLnSpc="1">
            <a:prstTxWarp prst="textNoShape">
              <a:avLst/>
            </a:prstTxWarp>
            <a:noAutofit/>
          </a:bodyPr>
          <a:lstStyle/>
          <a:p>
            <a:pPr algn="ctr">
              <a:lnSpc>
                <a:spcPct val="120000"/>
              </a:lnSpc>
            </a:pPr>
            <a:endParaRPr lang="en-US" sz="1100" dirty="0">
              <a:solidFill>
                <a:schemeClr val="tx1"/>
              </a:solidFill>
            </a:endParaRPr>
          </a:p>
        </p:txBody>
      </p:sp>
    </p:spTree>
    <p:extLst>
      <p:ext uri="{BB962C8B-B14F-4D97-AF65-F5344CB8AC3E}">
        <p14:creationId xmlns:p14="http://schemas.microsoft.com/office/powerpoint/2010/main" val="318360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_1 Column Text">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B7C24203-FD02-C849-92FE-3D17E1B65A21}"/>
              </a:ext>
            </a:extLst>
          </p:cNvPr>
          <p:cNvSpPr/>
          <p:nvPr userDrawn="1"/>
        </p:nvSpPr>
        <p:spPr>
          <a:xfrm flipH="1">
            <a:off x="10622280" y="3884012"/>
            <a:ext cx="1581150" cy="2973988"/>
          </a:xfrm>
          <a:prstGeom prst="rtTriangl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5DC4B3-1BD5-0349-9C35-4A70348BCC8B}"/>
              </a:ext>
            </a:extLst>
          </p:cNvPr>
          <p:cNvSpPr>
            <a:spLocks noGrp="1"/>
          </p:cNvSpPr>
          <p:nvPr>
            <p:ph type="title" hasCustomPrompt="1"/>
          </p:nvPr>
        </p:nvSpPr>
        <p:spPr>
          <a:xfrm>
            <a:off x="1316736" y="1975102"/>
            <a:ext cx="2761488" cy="2121410"/>
          </a:xfrm>
          <a:prstGeom prst="rect">
            <a:avLst/>
          </a:prstGeom>
        </p:spPr>
        <p:txBody>
          <a:bodyPr anchor="t"/>
          <a:lstStyle>
            <a:lvl1pPr>
              <a:defRPr sz="2400" b="1" i="0" spc="80" baseline="0">
                <a:latin typeface="Segoe UI" panose="020B0502040204020203" pitchFamily="34" charset="0"/>
                <a:cs typeface="Segoe UI" panose="020B0502040204020203" pitchFamily="34" charset="0"/>
              </a:defRPr>
            </a:lvl1pPr>
          </a:lstStyle>
          <a:p>
            <a:r>
              <a:rPr lang="en-US" dirty="0"/>
              <a:t>[1 Column Text]</a:t>
            </a:r>
          </a:p>
        </p:txBody>
      </p:sp>
      <p:pic>
        <p:nvPicPr>
          <p:cNvPr id="15" name="Picture 14">
            <a:hlinkClick r:id="" action="ppaction://hlinkshowjump?jump=firstslide"/>
            <a:extLst>
              <a:ext uri="{FF2B5EF4-FFF2-40B4-BE49-F238E27FC236}">
                <a16:creationId xmlns:a16="http://schemas.microsoft.com/office/drawing/2014/main" id="{37DC4A11-3CA3-3642-9489-40154AB98E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68583" y="206255"/>
            <a:ext cx="243351" cy="240632"/>
          </a:xfrm>
          <a:prstGeom prst="rect">
            <a:avLst/>
          </a:prstGeom>
        </p:spPr>
      </p:pic>
      <p:sp>
        <p:nvSpPr>
          <p:cNvPr id="18" name="Footer Placeholder 3">
            <a:extLst>
              <a:ext uri="{FF2B5EF4-FFF2-40B4-BE49-F238E27FC236}">
                <a16:creationId xmlns:a16="http://schemas.microsoft.com/office/drawing/2014/main" id="{57B41AA0-E515-6941-B7A6-EBEDECFEF21D}"/>
              </a:ext>
            </a:extLst>
          </p:cNvPr>
          <p:cNvSpPr>
            <a:spLocks noGrp="1"/>
          </p:cNvSpPr>
          <p:nvPr>
            <p:ph type="ftr" sz="quarter" idx="3"/>
          </p:nvPr>
        </p:nvSpPr>
        <p:spPr>
          <a:xfrm>
            <a:off x="11541511" y="6356350"/>
            <a:ext cx="548640" cy="365125"/>
          </a:xfrm>
          <a:prstGeom prst="rect">
            <a:avLst/>
          </a:prstGeom>
        </p:spPr>
        <p:txBody>
          <a:bodyPr vert="horz" lIns="91440" tIns="45720" rIns="91440" bIns="45720" rtlCol="0" anchor="ctr"/>
          <a:lstStyle>
            <a:lvl1pPr algn="ctr">
              <a:defRPr sz="1200" b="0" i="0">
                <a:solidFill>
                  <a:schemeClr val="bg1"/>
                </a:solidFill>
                <a:latin typeface="Segoe UI" panose="020B0502040204020203" pitchFamily="34" charset="0"/>
                <a:cs typeface="Segoe UI" panose="020B0502040204020203" pitchFamily="34" charset="0"/>
              </a:defRPr>
            </a:lvl1pPr>
          </a:lstStyle>
          <a:p>
            <a:pPr algn="ctr"/>
            <a:fld id="{51B49858-A98D-CB4B-BF59-6645B3D29665}" type="slidenum">
              <a:rPr lang="en-US" smtClean="0"/>
              <a:pPr/>
              <a:t>‹#›</a:t>
            </a:fld>
            <a:endParaRPr lang="en-US" dirty="0"/>
          </a:p>
        </p:txBody>
      </p:sp>
      <p:sp>
        <p:nvSpPr>
          <p:cNvPr id="17" name="Text Placeholder 14">
            <a:extLst>
              <a:ext uri="{FF2B5EF4-FFF2-40B4-BE49-F238E27FC236}">
                <a16:creationId xmlns:a16="http://schemas.microsoft.com/office/drawing/2014/main" id="{27BB8670-0E37-D343-B996-F146DB465663}"/>
              </a:ext>
            </a:extLst>
          </p:cNvPr>
          <p:cNvSpPr>
            <a:spLocks noGrp="1"/>
          </p:cNvSpPr>
          <p:nvPr>
            <p:ph type="body" sz="quarter" idx="10" hasCustomPrompt="1"/>
          </p:nvPr>
        </p:nvSpPr>
        <p:spPr>
          <a:xfrm>
            <a:off x="4480560" y="1975103"/>
            <a:ext cx="6327648" cy="4023362"/>
          </a:xfrm>
          <a:prstGeom prst="rect">
            <a:avLst/>
          </a:prstGeom>
        </p:spPr>
        <p:txBody>
          <a:bodyPr numCol="2" spcCol="685800"/>
          <a:lstStyle>
            <a:lvl1pPr>
              <a:lnSpc>
                <a:spcPct val="120000"/>
              </a:lnSpc>
              <a:defRPr lang="en-US" sz="1200" b="0" i="0" kern="1200" cap="none" baseline="0" dirty="0" smtClean="0">
                <a:solidFill>
                  <a:schemeClr val="tx2">
                    <a:lumMod val="50000"/>
                  </a:schemeClr>
                </a:solidFill>
                <a:latin typeface="Segoe UI" panose="020B0502040204020203" pitchFamily="34" charset="0"/>
                <a:ea typeface="+mn-ea"/>
                <a:cs typeface="Segoe UI" panose="020B0502040204020203" pitchFamily="34" charset="0"/>
              </a:defRPr>
            </a:lvl1pPr>
            <a:lvl2pPr>
              <a:lnSpc>
                <a:spcPct val="120000"/>
              </a:lnSpc>
              <a:spcBef>
                <a:spcPts val="600"/>
              </a:spcBef>
              <a:defRPr sz="1200" b="0" i="0">
                <a:latin typeface="Segoe UI" panose="020B0502040204020203" pitchFamily="34" charset="0"/>
                <a:cs typeface="Segoe UI" panose="020B0502040204020203" pitchFamily="34" charset="0"/>
              </a:defRPr>
            </a:lvl2pPr>
            <a:lvl3pPr>
              <a:defRPr sz="12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Forth Level</a:t>
            </a:r>
          </a:p>
        </p:txBody>
      </p:sp>
      <p:pic>
        <p:nvPicPr>
          <p:cNvPr id="12" name="Picture 11">
            <a:extLst>
              <a:ext uri="{FF2B5EF4-FFF2-40B4-BE49-F238E27FC236}">
                <a16:creationId xmlns:a16="http://schemas.microsoft.com/office/drawing/2014/main" id="{83BF9D28-9944-C24F-960B-EE4D9665322A}"/>
              </a:ext>
            </a:extLst>
          </p:cNvPr>
          <p:cNvPicPr>
            <a:picLocks noChangeAspect="1"/>
          </p:cNvPicPr>
          <p:nvPr userDrawn="1"/>
        </p:nvPicPr>
        <p:blipFill>
          <a:blip r:embed="rId3" cstate="screen">
            <a:alphaModFix amt="20000"/>
            <a:extLst>
              <a:ext uri="{28A0092B-C50C-407E-A947-70E740481C1C}">
                <a14:useLocalDpi xmlns:a14="http://schemas.microsoft.com/office/drawing/2010/main"/>
              </a:ext>
            </a:extLst>
          </a:blip>
          <a:stretch>
            <a:fillRect/>
          </a:stretch>
        </p:blipFill>
        <p:spPr>
          <a:xfrm>
            <a:off x="10024024" y="261258"/>
            <a:ext cx="1637044" cy="225634"/>
          </a:xfrm>
          <a:prstGeom prst="rect">
            <a:avLst/>
          </a:prstGeom>
        </p:spPr>
      </p:pic>
      <p:sp>
        <p:nvSpPr>
          <p:cNvPr id="13" name="Right Triangle 12">
            <a:extLst>
              <a:ext uri="{FF2B5EF4-FFF2-40B4-BE49-F238E27FC236}">
                <a16:creationId xmlns:a16="http://schemas.microsoft.com/office/drawing/2014/main" id="{5526359D-12BA-1648-9D40-D2F49263DF87}"/>
              </a:ext>
            </a:extLst>
          </p:cNvPr>
          <p:cNvSpPr/>
          <p:nvPr userDrawn="1"/>
        </p:nvSpPr>
        <p:spPr>
          <a:xfrm flipV="1">
            <a:off x="0" y="0"/>
            <a:ext cx="1524001" cy="2866497"/>
          </a:xfrm>
          <a:prstGeom prst="rtTriangl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B35AAB8A-7D3A-4D44-9760-8A2632E660D7}"/>
              </a:ext>
            </a:extLst>
          </p:cNvPr>
          <p:cNvCxnSpPr/>
          <p:nvPr userDrawn="1"/>
        </p:nvCxnSpPr>
        <p:spPr>
          <a:xfrm>
            <a:off x="4334256" y="1938528"/>
            <a:ext cx="0" cy="4059936"/>
          </a:xfrm>
          <a:prstGeom prst="line">
            <a:avLst/>
          </a:prstGeom>
          <a:ln>
            <a:solidFill>
              <a:schemeClr val="accent1">
                <a:alpha val="51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07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F1905-BBB9-4200-B84C-FC5A2B6040D3}" type="slidenum">
              <a:rPr lang="en-US" smtClean="0"/>
              <a:t>‹#›</a:t>
            </a:fld>
            <a:endParaRPr lang="en-US"/>
          </a:p>
        </p:txBody>
      </p:sp>
    </p:spTree>
    <p:extLst>
      <p:ext uri="{BB962C8B-B14F-4D97-AF65-F5344CB8AC3E}">
        <p14:creationId xmlns:p14="http://schemas.microsoft.com/office/powerpoint/2010/main" val="71997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F1905-BBB9-4200-B84C-FC5A2B6040D3}" type="slidenum">
              <a:rPr lang="en-US" smtClean="0"/>
              <a:t>‹#›</a:t>
            </a:fld>
            <a:endParaRPr lang="en-US"/>
          </a:p>
        </p:txBody>
      </p:sp>
    </p:spTree>
    <p:extLst>
      <p:ext uri="{BB962C8B-B14F-4D97-AF65-F5344CB8AC3E}">
        <p14:creationId xmlns:p14="http://schemas.microsoft.com/office/powerpoint/2010/main" val="145380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F1905-BBB9-4200-B84C-FC5A2B6040D3}" type="slidenum">
              <a:rPr lang="en-US" smtClean="0"/>
              <a:t>‹#›</a:t>
            </a:fld>
            <a:endParaRPr lang="en-US"/>
          </a:p>
        </p:txBody>
      </p:sp>
    </p:spTree>
    <p:extLst>
      <p:ext uri="{BB962C8B-B14F-4D97-AF65-F5344CB8AC3E}">
        <p14:creationId xmlns:p14="http://schemas.microsoft.com/office/powerpoint/2010/main" val="364440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F1905-BBB9-4200-B84C-FC5A2B6040D3}" type="slidenum">
              <a:rPr lang="en-US" smtClean="0"/>
              <a:t>‹#›</a:t>
            </a:fld>
            <a:endParaRPr lang="en-US"/>
          </a:p>
        </p:txBody>
      </p:sp>
    </p:spTree>
    <p:extLst>
      <p:ext uri="{BB962C8B-B14F-4D97-AF65-F5344CB8AC3E}">
        <p14:creationId xmlns:p14="http://schemas.microsoft.com/office/powerpoint/2010/main" val="4278512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F1905-BBB9-4200-B84C-FC5A2B6040D3}" type="slidenum">
              <a:rPr lang="en-US" smtClean="0"/>
              <a:t>‹#›</a:t>
            </a:fld>
            <a:endParaRPr lang="en-US"/>
          </a:p>
        </p:txBody>
      </p:sp>
    </p:spTree>
    <p:extLst>
      <p:ext uri="{BB962C8B-B14F-4D97-AF65-F5344CB8AC3E}">
        <p14:creationId xmlns:p14="http://schemas.microsoft.com/office/powerpoint/2010/main" val="178826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F1905-BBB9-4200-B84C-FC5A2B6040D3}" type="slidenum">
              <a:rPr lang="en-US" smtClean="0"/>
              <a:t>‹#›</a:t>
            </a:fld>
            <a:endParaRPr lang="en-US"/>
          </a:p>
        </p:txBody>
      </p:sp>
    </p:spTree>
    <p:extLst>
      <p:ext uri="{BB962C8B-B14F-4D97-AF65-F5344CB8AC3E}">
        <p14:creationId xmlns:p14="http://schemas.microsoft.com/office/powerpoint/2010/main" val="274151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F1905-BBB9-4200-B84C-FC5A2B6040D3}" type="slidenum">
              <a:rPr lang="en-US" smtClean="0"/>
              <a:t>‹#›</a:t>
            </a:fld>
            <a:endParaRPr lang="en-US"/>
          </a:p>
        </p:txBody>
      </p:sp>
    </p:spTree>
    <p:extLst>
      <p:ext uri="{BB962C8B-B14F-4D97-AF65-F5344CB8AC3E}">
        <p14:creationId xmlns:p14="http://schemas.microsoft.com/office/powerpoint/2010/main" val="2536922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F1905-BBB9-4200-B84C-FC5A2B6040D3}" type="slidenum">
              <a:rPr lang="en-US" smtClean="0"/>
              <a:t>‹#›</a:t>
            </a:fld>
            <a:endParaRPr lang="en-US"/>
          </a:p>
        </p:txBody>
      </p:sp>
    </p:spTree>
    <p:extLst>
      <p:ext uri="{BB962C8B-B14F-4D97-AF65-F5344CB8AC3E}">
        <p14:creationId xmlns:p14="http://schemas.microsoft.com/office/powerpoint/2010/main" val="1136817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F1905-BBB9-4200-B84C-FC5A2B6040D3}" type="slidenum">
              <a:rPr lang="en-US" smtClean="0"/>
              <a:t>‹#›</a:t>
            </a:fld>
            <a:endParaRPr lang="en-US"/>
          </a:p>
        </p:txBody>
      </p:sp>
    </p:spTree>
    <p:extLst>
      <p:ext uri="{BB962C8B-B14F-4D97-AF65-F5344CB8AC3E}">
        <p14:creationId xmlns:p14="http://schemas.microsoft.com/office/powerpoint/2010/main" val="1712130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5" r:id="rId15"/>
    <p:sldLayoutId id="2147483666" r:id="rId16"/>
    <p:sldLayoutId id="2147483667"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daniel.zinsmaster@dinsmore.com" TargetMode="External"/><Relationship Id="rId2" Type="http://schemas.openxmlformats.org/officeDocument/2006/relationships/hyperlink" Target="mailto:lira.Johnson@dinsmore.com" TargetMode="External"/><Relationship Id="rId1" Type="http://schemas.openxmlformats.org/officeDocument/2006/relationships/slideLayout" Target="../slideLayouts/slideLayout15.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6248400" y="1295400"/>
            <a:ext cx="5486400" cy="2105722"/>
          </a:xfrm>
        </p:spPr>
        <p:txBody>
          <a:bodyPr/>
          <a:lstStyle/>
          <a:p>
            <a:pPr algn="ctr"/>
            <a:r>
              <a:rPr lang="en-US" sz="4000" dirty="0" smtClean="0"/>
              <a:t>Kentucky Medical Cannabis:</a:t>
            </a:r>
            <a:br>
              <a:rPr lang="en-US" sz="4000" dirty="0" smtClean="0"/>
            </a:br>
            <a:r>
              <a:rPr lang="en-US" sz="4000" dirty="0" smtClean="0"/>
              <a:t>What</a:t>
            </a:r>
            <a:r>
              <a:rPr lang="en-US" sz="4000" dirty="0"/>
              <a:t> </a:t>
            </a:r>
            <a:r>
              <a:rPr lang="en-US" sz="4000" dirty="0" smtClean="0"/>
              <a:t>Employers Need to Know Now </a:t>
            </a:r>
            <a:br>
              <a:rPr lang="en-US" sz="4000" dirty="0" smtClean="0"/>
            </a:br>
            <a:endParaRPr lang="en-US" sz="4000" dirty="0"/>
          </a:p>
        </p:txBody>
      </p:sp>
      <p:sp>
        <p:nvSpPr>
          <p:cNvPr id="13" name="Subtitle 12"/>
          <p:cNvSpPr>
            <a:spLocks noGrp="1"/>
          </p:cNvSpPr>
          <p:nvPr>
            <p:ph type="subTitle" idx="1"/>
          </p:nvPr>
        </p:nvSpPr>
        <p:spPr>
          <a:xfrm>
            <a:off x="6248400" y="3646449"/>
            <a:ext cx="5486400" cy="1659673"/>
          </a:xfrm>
        </p:spPr>
        <p:txBody>
          <a:bodyPr>
            <a:noAutofit/>
          </a:bodyPr>
          <a:lstStyle/>
          <a:p>
            <a:pPr algn="ctr"/>
            <a:endParaRPr lang="en-US" dirty="0" smtClean="0">
              <a:latin typeface="Tahoma" panose="020B0604030504040204" pitchFamily="34" charset="0"/>
              <a:ea typeface="Tahoma" panose="020B0604030504040204" pitchFamily="34" charset="0"/>
              <a:cs typeface="Tahoma" panose="020B0604030504040204" pitchFamily="34" charset="0"/>
            </a:endParaRPr>
          </a:p>
          <a:p>
            <a:pPr algn="ctr"/>
            <a:r>
              <a:rPr lang="en-US" sz="2800" dirty="0" smtClean="0">
                <a:latin typeface="Tahoma" panose="020B0604030504040204" pitchFamily="34" charset="0"/>
                <a:ea typeface="Tahoma" panose="020B0604030504040204" pitchFamily="34" charset="0"/>
                <a:cs typeface="Tahoma" panose="020B0604030504040204" pitchFamily="34" charset="0"/>
              </a:rPr>
              <a:t>Dec. 12, </a:t>
            </a:r>
            <a:r>
              <a:rPr lang="en-US" sz="2800" dirty="0">
                <a:latin typeface="Tahoma" panose="020B0604030504040204" pitchFamily="34" charset="0"/>
                <a:ea typeface="Tahoma" panose="020B0604030504040204" pitchFamily="34" charset="0"/>
                <a:cs typeface="Tahoma" panose="020B0604030504040204" pitchFamily="34" charset="0"/>
              </a:rPr>
              <a:t>2024</a:t>
            </a:r>
          </a:p>
        </p:txBody>
      </p:sp>
      <p:sp>
        <p:nvSpPr>
          <p:cNvPr id="2" name="TextBox 1"/>
          <p:cNvSpPr txBox="1"/>
          <p:nvPr/>
        </p:nvSpPr>
        <p:spPr>
          <a:xfrm>
            <a:off x="3636745" y="6044666"/>
            <a:ext cx="4916412" cy="400110"/>
          </a:xfrm>
          <a:prstGeom prst="rect">
            <a:avLst/>
          </a:prstGeom>
          <a:noFill/>
        </p:spPr>
        <p:txBody>
          <a:bodyPr wrap="square" rtlCol="0">
            <a:spAutoFit/>
          </a:bodyPr>
          <a:lstStyle/>
          <a:p>
            <a:r>
              <a:rPr lang="en-US" sz="2000" dirty="0" smtClean="0">
                <a:solidFill>
                  <a:schemeClr val="bg1"/>
                </a:solidFill>
              </a:rPr>
              <a:t>Attorney-Client Privilege and Work Product</a:t>
            </a:r>
            <a:endParaRPr lang="en-US" sz="2000" dirty="0">
              <a:solidFill>
                <a:schemeClr val="bg1"/>
              </a:solidFill>
            </a:endParaRPr>
          </a:p>
        </p:txBody>
      </p:sp>
    </p:spTree>
    <p:extLst>
      <p:ext uri="{BB962C8B-B14F-4D97-AF65-F5344CB8AC3E}">
        <p14:creationId xmlns:p14="http://schemas.microsoft.com/office/powerpoint/2010/main" val="3083704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AC24FDD-78F4-AAB0-85CE-674A94A88E83}"/>
              </a:ext>
            </a:extLst>
          </p:cNvPr>
          <p:cNvSpPr>
            <a:spLocks noGrp="1"/>
          </p:cNvSpPr>
          <p:nvPr>
            <p:ph type="title"/>
          </p:nvPr>
        </p:nvSpPr>
        <p:spPr>
          <a:xfrm>
            <a:off x="353961" y="398207"/>
            <a:ext cx="7312171" cy="958646"/>
          </a:xfrm>
        </p:spPr>
        <p:txBody>
          <a:bodyPr vert="horz" lIns="91440" tIns="45720" rIns="91440" bIns="45720" rtlCol="0" anchor="b">
            <a:normAutofit/>
          </a:bodyPr>
          <a:lstStyle/>
          <a:p>
            <a:r>
              <a:rPr lang="en-US" sz="4000" kern="1200" dirty="0">
                <a:solidFill>
                  <a:schemeClr val="tx1"/>
                </a:solidFill>
                <a:latin typeface="+mj-lt"/>
                <a:ea typeface="+mj-ea"/>
                <a:cs typeface="+mj-cs"/>
              </a:rPr>
              <a:t>Shifting Federal Landscape Cont’d</a:t>
            </a:r>
          </a:p>
        </p:txBody>
      </p:sp>
      <p:sp>
        <p:nvSpPr>
          <p:cNvPr id="7" name="Text Placeholder 3">
            <a:extLst>
              <a:ext uri="{FF2B5EF4-FFF2-40B4-BE49-F238E27FC236}">
                <a16:creationId xmlns:a16="http://schemas.microsoft.com/office/drawing/2014/main" id="{138FD7DF-D48A-2F0C-3422-7AAB1FA89ED1}"/>
              </a:ext>
            </a:extLst>
          </p:cNvPr>
          <p:cNvSpPr txBox="1">
            <a:spLocks/>
          </p:cNvSpPr>
          <p:nvPr/>
        </p:nvSpPr>
        <p:spPr>
          <a:xfrm>
            <a:off x="353962" y="1519084"/>
            <a:ext cx="6698152" cy="4837266"/>
          </a:xfrm>
          <a:prstGeom prst="rect">
            <a:avLst/>
          </a:prstGeom>
        </p:spPr>
        <p:txBody>
          <a:bodyPr vert="horz" lIns="91440" tIns="45720" rIns="91440" bIns="45720" numCol="2" rtlCol="0" anchor="t">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000" b="1" dirty="0">
                <a:solidFill>
                  <a:schemeClr val="tx1"/>
                </a:solidFill>
              </a:rPr>
              <a:t>Some legal consequences if marijuana is moved from Schedule I to Schedule III:</a:t>
            </a:r>
          </a:p>
          <a:p>
            <a:pPr indent="-228600">
              <a:lnSpc>
                <a:spcPct val="90000"/>
              </a:lnSpc>
              <a:spcAft>
                <a:spcPts val="600"/>
              </a:spcAft>
              <a:buFont typeface="Arial" panose="020B0604020202020204" pitchFamily="34" charset="0"/>
              <a:buChar char="•"/>
            </a:pPr>
            <a:endParaRPr lang="en-US" sz="1600" dirty="0">
              <a:solidFill>
                <a:schemeClr val="tx1"/>
              </a:solidFill>
            </a:endParaRPr>
          </a:p>
          <a:p>
            <a:pPr marL="285750" indent="-228600">
              <a:lnSpc>
                <a:spcPct val="90000"/>
              </a:lnSpc>
              <a:spcAft>
                <a:spcPts val="600"/>
              </a:spcAft>
              <a:buFont typeface="Arial" panose="020B0604020202020204" pitchFamily="34" charset="0"/>
              <a:buChar char="•"/>
            </a:pPr>
            <a:r>
              <a:rPr lang="en-US" sz="1600" dirty="0">
                <a:solidFill>
                  <a:schemeClr val="tx1"/>
                </a:solidFill>
              </a:rPr>
              <a:t>Moving marijuana from Schedule I to Schedule III, without other legal changes, would not bring the state-legal medical or recreational marijuana industry into compliance with federal controlled substances law</a:t>
            </a:r>
            <a:r>
              <a:rPr lang="en-US" sz="1600" dirty="0" smtClean="0">
                <a:solidFill>
                  <a:schemeClr val="tx1"/>
                </a:solidFill>
              </a:rPr>
              <a:t>.</a:t>
            </a:r>
          </a:p>
          <a:p>
            <a:pPr marL="285750" indent="-228600">
              <a:lnSpc>
                <a:spcPct val="90000"/>
              </a:lnSpc>
              <a:spcAft>
                <a:spcPts val="600"/>
              </a:spcAft>
              <a:buFont typeface="Arial" panose="020B0604020202020204" pitchFamily="34" charset="0"/>
              <a:buChar char="•"/>
            </a:pPr>
            <a:endParaRPr lang="en-US" sz="1600" dirty="0">
              <a:solidFill>
                <a:schemeClr val="tx1"/>
              </a:solidFill>
            </a:endParaRPr>
          </a:p>
          <a:p>
            <a:pPr marL="285750" indent="-228600">
              <a:lnSpc>
                <a:spcPct val="90000"/>
              </a:lnSpc>
              <a:spcAft>
                <a:spcPts val="600"/>
              </a:spcAft>
              <a:buFont typeface="Arial" panose="020B0604020202020204" pitchFamily="34" charset="0"/>
              <a:buChar char="•"/>
            </a:pPr>
            <a:r>
              <a:rPr lang="en-US" sz="1600" dirty="0">
                <a:solidFill>
                  <a:schemeClr val="tx1"/>
                </a:solidFill>
              </a:rPr>
              <a:t>The key difference between placement in Schedule I and Schedule III is that substances in Schedule III have an accepted medical use and may lawfully be dispensed by prescription, while substances in Schedule I cannot</a:t>
            </a:r>
            <a:r>
              <a:rPr lang="en-US" sz="1600" dirty="0" smtClean="0">
                <a:solidFill>
                  <a:schemeClr val="tx1"/>
                </a:solidFill>
              </a:rPr>
              <a:t>.</a:t>
            </a:r>
          </a:p>
          <a:p>
            <a:pPr marL="285750" indent="-228600">
              <a:lnSpc>
                <a:spcPct val="90000"/>
              </a:lnSpc>
              <a:spcAft>
                <a:spcPts val="600"/>
              </a:spcAft>
              <a:buFont typeface="Arial" panose="020B0604020202020204" pitchFamily="34" charset="0"/>
              <a:buChar char="•"/>
            </a:pPr>
            <a:endParaRPr lang="en-US" sz="1600" dirty="0">
              <a:solidFill>
                <a:schemeClr val="tx1"/>
              </a:solidFill>
            </a:endParaRPr>
          </a:p>
          <a:p>
            <a:pPr marL="285750" indent="-228600">
              <a:lnSpc>
                <a:spcPct val="90000"/>
              </a:lnSpc>
              <a:spcAft>
                <a:spcPts val="600"/>
              </a:spcAft>
              <a:buFont typeface="Arial" panose="020B0604020202020204" pitchFamily="34" charset="0"/>
              <a:buChar char="•"/>
            </a:pPr>
            <a:r>
              <a:rPr lang="en-US" sz="1600" dirty="0">
                <a:solidFill>
                  <a:schemeClr val="tx1"/>
                </a:solidFill>
              </a:rPr>
              <a:t>Prescription drugs must be approved by the Food and Drug Administration (FDA</a:t>
            </a:r>
            <a:r>
              <a:rPr lang="en-US" sz="1600" dirty="0" smtClean="0">
                <a:solidFill>
                  <a:schemeClr val="tx1"/>
                </a:solidFill>
              </a:rPr>
              <a:t>).</a:t>
            </a:r>
          </a:p>
          <a:p>
            <a:pPr marL="285750" indent="-228600">
              <a:lnSpc>
                <a:spcPct val="90000"/>
              </a:lnSpc>
              <a:spcAft>
                <a:spcPts val="600"/>
              </a:spcAft>
              <a:buFont typeface="Arial" panose="020B0604020202020204" pitchFamily="34" charset="0"/>
              <a:buChar char="•"/>
            </a:pPr>
            <a:endParaRPr lang="en-US" sz="1600" dirty="0">
              <a:solidFill>
                <a:schemeClr val="tx1"/>
              </a:solidFill>
            </a:endParaRPr>
          </a:p>
          <a:p>
            <a:pPr marL="285750" indent="-228600">
              <a:lnSpc>
                <a:spcPct val="90000"/>
              </a:lnSpc>
              <a:spcAft>
                <a:spcPts val="600"/>
              </a:spcAft>
              <a:buFont typeface="Arial" panose="020B0604020202020204" pitchFamily="34" charset="0"/>
              <a:buChar char="•"/>
            </a:pPr>
            <a:r>
              <a:rPr lang="en-US" sz="1600" dirty="0">
                <a:solidFill>
                  <a:schemeClr val="tx1"/>
                </a:solidFill>
              </a:rPr>
              <a:t>Section 280E of the Internal Revenue Code – moving marijuana from Schedule I to Schedule III would allow marijuana businesses to deduct business expenses on federal tax filings</a:t>
            </a:r>
            <a:r>
              <a:rPr lang="en-US" sz="1600" dirty="0" smtClean="0">
                <a:solidFill>
                  <a:schemeClr val="tx1"/>
                </a:solidFill>
              </a:rPr>
              <a:t>.</a:t>
            </a:r>
          </a:p>
          <a:p>
            <a:pPr marL="285750" indent="-228600">
              <a:lnSpc>
                <a:spcPct val="90000"/>
              </a:lnSpc>
              <a:spcAft>
                <a:spcPts val="600"/>
              </a:spcAft>
              <a:buFont typeface="Arial" panose="020B0604020202020204" pitchFamily="34" charset="0"/>
              <a:buChar char="•"/>
            </a:pPr>
            <a:endParaRPr lang="en-US" sz="1600" dirty="0">
              <a:solidFill>
                <a:schemeClr val="tx1"/>
              </a:solidFill>
            </a:endParaRPr>
          </a:p>
          <a:p>
            <a:pPr marL="285750" indent="-228600">
              <a:lnSpc>
                <a:spcPct val="90000"/>
              </a:lnSpc>
              <a:spcAft>
                <a:spcPts val="600"/>
              </a:spcAft>
              <a:buFont typeface="Arial" panose="020B0604020202020204" pitchFamily="34" charset="0"/>
              <a:buChar char="•"/>
            </a:pPr>
            <a:r>
              <a:rPr lang="en-US" sz="1600" dirty="0">
                <a:solidFill>
                  <a:schemeClr val="tx1"/>
                </a:solidFill>
              </a:rPr>
              <a:t>Because U.S. banks are insured by the federal government, they cannot bank with businesses that grow and sell marijuana since it is illegal under federal law.  Rescheduling would open the door for banks to work with marijuana businesses.</a:t>
            </a:r>
          </a:p>
        </p:txBody>
      </p:sp>
      <p:sp>
        <p:nvSpPr>
          <p:cNvPr id="26" name="Rectangle 25">
            <a:extLst>
              <a:ext uri="{FF2B5EF4-FFF2-40B4-BE49-F238E27FC236}">
                <a16:creationId xmlns:a16="http://schemas.microsoft.com/office/drawing/2014/main"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6B528DB-33BF-B0F3-0DFB-B6BF9F15A8CF}"/>
              </a:ext>
            </a:extLst>
          </p:cNvPr>
          <p:cNvPicPr>
            <a:picLocks noChangeAspect="1"/>
          </p:cNvPicPr>
          <p:nvPr/>
        </p:nvPicPr>
        <p:blipFill>
          <a:blip r:embed="rId2"/>
          <a:stretch>
            <a:fillRect/>
          </a:stretch>
        </p:blipFill>
        <p:spPr>
          <a:xfrm>
            <a:off x="7406076" y="2375224"/>
            <a:ext cx="4170530" cy="2345923"/>
          </a:xfrm>
          <a:prstGeom prst="rect">
            <a:avLst/>
          </a:prstGeom>
        </p:spPr>
      </p:pic>
      <p:sp>
        <p:nvSpPr>
          <p:cNvPr id="2" name="Slide Number Placeholder 1">
            <a:extLst>
              <a:ext uri="{FF2B5EF4-FFF2-40B4-BE49-F238E27FC236}">
                <a16:creationId xmlns:a16="http://schemas.microsoft.com/office/drawing/2014/main" id="{C8E92FA4-C0C7-C2D9-1DEA-C3E1B44B82F4}"/>
              </a:ext>
            </a:extLst>
          </p:cNvPr>
          <p:cNvSpPr>
            <a:spLocks noGrp="1"/>
          </p:cNvSpPr>
          <p:nvPr>
            <p:ph type="sldNum" sz="quarter" idx="12"/>
          </p:nvPr>
        </p:nvSpPr>
        <p:spPr/>
        <p:txBody>
          <a:bodyPr/>
          <a:lstStyle/>
          <a:p>
            <a:fld id="{D6BF1905-BBB9-4200-B84C-FC5A2B6040D3}" type="slidenum">
              <a:rPr lang="en-US" smtClean="0"/>
              <a:t>10</a:t>
            </a:fld>
            <a:endParaRPr lang="en-US"/>
          </a:p>
        </p:txBody>
      </p:sp>
    </p:spTree>
    <p:extLst>
      <p:ext uri="{BB962C8B-B14F-4D97-AF65-F5344CB8AC3E}">
        <p14:creationId xmlns:p14="http://schemas.microsoft.com/office/powerpoint/2010/main" val="327639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22039"/>
            <a:ext cx="11371005" cy="5934311"/>
          </a:xfrm>
          <a:prstGeom prst="rect">
            <a:avLst/>
          </a:prstGeom>
        </p:spPr>
      </p:pic>
      <p:sp>
        <p:nvSpPr>
          <p:cNvPr id="3" name="Slide Number Placeholder 2">
            <a:extLst>
              <a:ext uri="{FF2B5EF4-FFF2-40B4-BE49-F238E27FC236}">
                <a16:creationId xmlns:a16="http://schemas.microsoft.com/office/drawing/2014/main" id="{09B6AAD9-E4CB-2E11-76D6-EA1FFCB918A6}"/>
              </a:ext>
            </a:extLst>
          </p:cNvPr>
          <p:cNvSpPr>
            <a:spLocks noGrp="1"/>
          </p:cNvSpPr>
          <p:nvPr>
            <p:ph type="sldNum" sz="quarter" idx="12"/>
          </p:nvPr>
        </p:nvSpPr>
        <p:spPr/>
        <p:txBody>
          <a:bodyPr/>
          <a:lstStyle/>
          <a:p>
            <a:fld id="{D6BF1905-BBB9-4200-B84C-FC5A2B6040D3}" type="slidenum">
              <a:rPr lang="en-US" smtClean="0"/>
              <a:t>11</a:t>
            </a:fld>
            <a:endParaRPr lang="en-US"/>
          </a:p>
        </p:txBody>
      </p:sp>
    </p:spTree>
    <p:extLst>
      <p:ext uri="{BB962C8B-B14F-4D97-AF65-F5344CB8AC3E}">
        <p14:creationId xmlns:p14="http://schemas.microsoft.com/office/powerpoint/2010/main" val="1204434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History in Kentucky</a:t>
            </a:r>
          </a:p>
        </p:txBody>
      </p:sp>
      <p:sp>
        <p:nvSpPr>
          <p:cNvPr id="8" name="Content Placeholder 7"/>
          <p:cNvSpPr>
            <a:spLocks noGrp="1"/>
          </p:cNvSpPr>
          <p:nvPr>
            <p:ph sz="quarter" idx="10"/>
          </p:nvPr>
        </p:nvSpPr>
        <p:spPr>
          <a:xfrm>
            <a:off x="1371599" y="1885279"/>
            <a:ext cx="9724031" cy="4116276"/>
          </a:xfrm>
        </p:spPr>
        <p:txBody>
          <a:bodyPr vert="horz" lIns="91440" tIns="45720" rIns="91440" bIns="45720" rtlCol="0" anchor="ctr">
            <a:normAutofit/>
          </a:bodyPr>
          <a:lstStyle/>
          <a:p>
            <a:pPr>
              <a:lnSpc>
                <a:spcPct val="90000"/>
              </a:lnSpc>
              <a:spcAft>
                <a:spcPts val="600"/>
              </a:spcAft>
            </a:pPr>
            <a:r>
              <a:rPr lang="en-US" sz="2400" b="1" dirty="0">
                <a:solidFill>
                  <a:schemeClr val="tx1"/>
                </a:solidFill>
              </a:rPr>
              <a:t>Hemp Pilot Program (2014)</a:t>
            </a:r>
          </a:p>
          <a:p>
            <a:pPr>
              <a:lnSpc>
                <a:spcPct val="90000"/>
              </a:lnSpc>
              <a:spcAft>
                <a:spcPts val="600"/>
              </a:spcAft>
            </a:pPr>
            <a:r>
              <a:rPr lang="en-US" sz="2400" b="1" dirty="0">
                <a:solidFill>
                  <a:schemeClr val="tx1"/>
                </a:solidFill>
              </a:rPr>
              <a:t>Senate Bill 124 (2014)</a:t>
            </a:r>
          </a:p>
          <a:p>
            <a:pPr>
              <a:lnSpc>
                <a:spcPct val="90000"/>
              </a:lnSpc>
              <a:spcAft>
                <a:spcPts val="600"/>
              </a:spcAft>
            </a:pPr>
            <a:r>
              <a:rPr lang="en-US" sz="2400" b="1" dirty="0">
                <a:solidFill>
                  <a:schemeClr val="tx1"/>
                </a:solidFill>
              </a:rPr>
              <a:t>Farm Bill (2018)</a:t>
            </a:r>
          </a:p>
          <a:p>
            <a:pPr>
              <a:lnSpc>
                <a:spcPct val="90000"/>
              </a:lnSpc>
              <a:spcAft>
                <a:spcPts val="600"/>
              </a:spcAft>
            </a:pPr>
            <a:r>
              <a:rPr lang="en-US" sz="2400" b="1" dirty="0">
                <a:solidFill>
                  <a:schemeClr val="tx1"/>
                </a:solidFill>
              </a:rPr>
              <a:t>Governor Beshear’s Executive Order (2022)</a:t>
            </a:r>
          </a:p>
          <a:p>
            <a:pPr marL="687388" lvl="2" indent="-342900">
              <a:lnSpc>
                <a:spcPct val="90000"/>
              </a:lnSpc>
              <a:spcAft>
                <a:spcPts val="600"/>
              </a:spcAft>
              <a:buFont typeface="Courier New" panose="02070309020205020404" pitchFamily="49" charset="0"/>
              <a:buChar char="o"/>
            </a:pPr>
            <a:r>
              <a:rPr lang="en-US" sz="2000" dirty="0"/>
              <a:t>Allowed individuals and their caregivers to bring and use medical marijuana into the state without facing legal consequences if they meet certain criteria.</a:t>
            </a:r>
          </a:p>
          <a:p>
            <a:pPr>
              <a:lnSpc>
                <a:spcPct val="90000"/>
              </a:lnSpc>
              <a:spcAft>
                <a:spcPts val="600"/>
              </a:spcAft>
            </a:pPr>
            <a:r>
              <a:rPr lang="en-US" sz="2400" b="1" dirty="0">
                <a:solidFill>
                  <a:schemeClr val="tx1"/>
                </a:solidFill>
              </a:rPr>
              <a:t>Senate Bill </a:t>
            </a:r>
            <a:r>
              <a:rPr lang="en-US" sz="2400" b="1" dirty="0" smtClean="0">
                <a:solidFill>
                  <a:schemeClr val="tx1"/>
                </a:solidFill>
              </a:rPr>
              <a:t>47 (2023)</a:t>
            </a:r>
            <a:endParaRPr lang="en-US" sz="2400" b="1" dirty="0">
              <a:solidFill>
                <a:schemeClr val="tx1"/>
              </a:solidFill>
            </a:endParaRPr>
          </a:p>
          <a:p>
            <a:pPr marL="687388" lvl="2" indent="-342900">
              <a:lnSpc>
                <a:spcPct val="90000"/>
              </a:lnSpc>
              <a:spcAft>
                <a:spcPts val="600"/>
              </a:spcAft>
              <a:buFont typeface="Courier New" panose="02070309020205020404" pitchFamily="49" charset="0"/>
              <a:buChar char="o"/>
            </a:pPr>
            <a:r>
              <a:rPr lang="en-US" sz="2000" dirty="0"/>
              <a:t>Legalized medical cannabis starting in 2025.</a:t>
            </a:r>
          </a:p>
        </p:txBody>
      </p:sp>
      <p:sp>
        <p:nvSpPr>
          <p:cNvPr id="2" name="Slide Number Placeholder 1">
            <a:extLst>
              <a:ext uri="{FF2B5EF4-FFF2-40B4-BE49-F238E27FC236}">
                <a16:creationId xmlns:a16="http://schemas.microsoft.com/office/drawing/2014/main" id="{F3895B85-61E6-5B57-8FCD-09A78359AF65}"/>
              </a:ext>
            </a:extLst>
          </p:cNvPr>
          <p:cNvSpPr>
            <a:spLocks noGrp="1"/>
          </p:cNvSpPr>
          <p:nvPr>
            <p:ph type="sldNum" sz="quarter" idx="4"/>
          </p:nvPr>
        </p:nvSpPr>
        <p:spPr/>
        <p:txBody>
          <a:bodyPr/>
          <a:lstStyle/>
          <a:p>
            <a:fld id="{A6D1340B-B320-4949-80C8-72CFFBD72CAA}" type="slidenum">
              <a:rPr lang="en-US" smtClean="0"/>
              <a:t>12</a:t>
            </a:fld>
            <a:endParaRPr lang="en-US" baseline="30000"/>
          </a:p>
        </p:txBody>
      </p:sp>
    </p:spTree>
    <p:extLst>
      <p:ext uri="{BB962C8B-B14F-4D97-AF65-F5344CB8AC3E}">
        <p14:creationId xmlns:p14="http://schemas.microsoft.com/office/powerpoint/2010/main" val="2561103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b="1" kern="1200">
                <a:solidFill>
                  <a:srgbClr val="FFFFFF"/>
                </a:solidFill>
                <a:latin typeface="+mj-lt"/>
                <a:ea typeface="+mj-ea"/>
                <a:cs typeface="+mj-cs"/>
              </a:rPr>
              <a:t>November 15, 2022 Executive Order</a:t>
            </a:r>
          </a:p>
        </p:txBody>
      </p:sp>
      <p:sp>
        <p:nvSpPr>
          <p:cNvPr id="2" name="Content Placeholder 1"/>
          <p:cNvSpPr>
            <a:spLocks noGrp="1"/>
          </p:cNvSpPr>
          <p:nvPr>
            <p:ph sz="quarter" idx="10"/>
          </p:nvPr>
        </p:nvSpPr>
        <p:spPr>
          <a:xfrm>
            <a:off x="1032387" y="1885279"/>
            <a:ext cx="10063243" cy="4116276"/>
          </a:xfrm>
        </p:spPr>
        <p:txBody>
          <a:bodyPr vert="horz" lIns="91440" tIns="45720" rIns="91440" bIns="45720" rtlCol="0" anchor="ctr">
            <a:normAutofit/>
          </a:bodyPr>
          <a:lstStyle/>
          <a:p>
            <a:pPr>
              <a:lnSpc>
                <a:spcPct val="90000"/>
              </a:lnSpc>
              <a:spcAft>
                <a:spcPts val="1200"/>
              </a:spcAft>
            </a:pPr>
            <a:r>
              <a:rPr lang="en-US" b="1" dirty="0" smtClean="0">
                <a:solidFill>
                  <a:schemeClr val="tx1"/>
                </a:solidFill>
              </a:rPr>
              <a:t>Kentucky residents permitted to use medical marijuana in the commonwealth if they meet the following criteria:</a:t>
            </a:r>
          </a:p>
          <a:p>
            <a:pPr marL="687388" lvl="2" indent="-342900">
              <a:lnSpc>
                <a:spcPct val="90000"/>
              </a:lnSpc>
              <a:spcAft>
                <a:spcPts val="1200"/>
              </a:spcAft>
              <a:buFont typeface="Courier New" panose="02070309020205020404" pitchFamily="49" charset="0"/>
              <a:buChar char="o"/>
            </a:pPr>
            <a:r>
              <a:rPr lang="en-US" sz="2400" dirty="0" smtClean="0"/>
              <a:t>The cannabis must be lawfully purchased in the U.S. from a state where the purchase is legal, and the receipt must be kept.</a:t>
            </a:r>
          </a:p>
          <a:p>
            <a:pPr marL="687388" lvl="2" indent="-342900">
              <a:lnSpc>
                <a:spcPct val="90000"/>
              </a:lnSpc>
              <a:spcAft>
                <a:spcPts val="1200"/>
              </a:spcAft>
              <a:buFont typeface="Courier New" panose="02070309020205020404" pitchFamily="49" charset="0"/>
              <a:buChar char="o"/>
            </a:pPr>
            <a:r>
              <a:rPr lang="en-US" sz="2400" dirty="0" smtClean="0"/>
              <a:t>The </a:t>
            </a:r>
            <a:r>
              <a:rPr lang="en-US" sz="2400" dirty="0"/>
              <a:t>amount purchased and used must not exceed eight (8) ounces.</a:t>
            </a:r>
          </a:p>
          <a:p>
            <a:pPr marL="687388" lvl="2" indent="-342900">
              <a:lnSpc>
                <a:spcPct val="90000"/>
              </a:lnSpc>
              <a:spcAft>
                <a:spcPts val="1200"/>
              </a:spcAft>
              <a:buFont typeface="Courier New" panose="02070309020205020404" pitchFamily="49" charset="0"/>
              <a:buChar char="o"/>
            </a:pPr>
            <a:r>
              <a:rPr lang="en-US" sz="2400" dirty="0"/>
              <a:t>Each person must have a certification from a licensed health care provider showing the person has been diagnosed with at least one of twenty-one (21) medical conditions.</a:t>
            </a:r>
          </a:p>
        </p:txBody>
      </p:sp>
      <p:sp>
        <p:nvSpPr>
          <p:cNvPr id="4" name="Slide Number Placeholder 3">
            <a:extLst>
              <a:ext uri="{FF2B5EF4-FFF2-40B4-BE49-F238E27FC236}">
                <a16:creationId xmlns:a16="http://schemas.microsoft.com/office/drawing/2014/main" id="{B78D1E6F-93D6-0D33-5C15-9E8EF14E9B31}"/>
              </a:ext>
            </a:extLst>
          </p:cNvPr>
          <p:cNvSpPr>
            <a:spLocks noGrp="1"/>
          </p:cNvSpPr>
          <p:nvPr>
            <p:ph type="sldNum" sz="quarter" idx="4"/>
          </p:nvPr>
        </p:nvSpPr>
        <p:spPr/>
        <p:txBody>
          <a:bodyPr/>
          <a:lstStyle/>
          <a:p>
            <a:fld id="{A6D1340B-B320-4949-80C8-72CFFBD72CAA}" type="slidenum">
              <a:rPr lang="en-US" smtClean="0"/>
              <a:t>13</a:t>
            </a:fld>
            <a:endParaRPr lang="en-US" baseline="30000"/>
          </a:p>
        </p:txBody>
      </p:sp>
    </p:spTree>
    <p:extLst>
      <p:ext uri="{BB962C8B-B14F-4D97-AF65-F5344CB8AC3E}">
        <p14:creationId xmlns:p14="http://schemas.microsoft.com/office/powerpoint/2010/main" val="459894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71599" y="294538"/>
            <a:ext cx="9895951" cy="1033669"/>
          </a:xfrm>
        </p:spPr>
        <p:txBody>
          <a:bodyPr vert="horz" lIns="91440" tIns="45720" rIns="91440" bIns="45720" rtlCol="0" anchor="ctr">
            <a:normAutofit/>
          </a:bodyPr>
          <a:lstStyle/>
          <a:p>
            <a:r>
              <a:rPr lang="en-US" sz="4800" b="1" kern="1200" dirty="0">
                <a:solidFill>
                  <a:srgbClr val="FFFFFF"/>
                </a:solidFill>
                <a:latin typeface="+mj-lt"/>
                <a:ea typeface="+mj-ea"/>
                <a:cs typeface="+mj-cs"/>
              </a:rPr>
              <a:t>Senate Bill 47</a:t>
            </a:r>
          </a:p>
        </p:txBody>
      </p:sp>
      <p:sp>
        <p:nvSpPr>
          <p:cNvPr id="2" name="Content Placeholder 1"/>
          <p:cNvSpPr>
            <a:spLocks noGrp="1"/>
          </p:cNvSpPr>
          <p:nvPr>
            <p:ph sz="quarter" idx="10"/>
          </p:nvPr>
        </p:nvSpPr>
        <p:spPr>
          <a:xfrm>
            <a:off x="1371599" y="2318197"/>
            <a:ext cx="9724031" cy="3683358"/>
          </a:xfrm>
        </p:spPr>
        <p:txBody>
          <a:bodyPr vert="horz" lIns="91440" tIns="45720" rIns="91440" bIns="45720" rtlCol="0" anchor="ctr">
            <a:normAutofit/>
          </a:bodyPr>
          <a:lstStyle/>
          <a:p>
            <a:pPr>
              <a:lnSpc>
                <a:spcPct val="90000"/>
              </a:lnSpc>
              <a:spcAft>
                <a:spcPts val="1200"/>
              </a:spcAft>
            </a:pPr>
            <a:r>
              <a:rPr lang="en-US" sz="3200" dirty="0">
                <a:solidFill>
                  <a:schemeClr val="tx1"/>
                </a:solidFill>
              </a:rPr>
              <a:t>Signed into law on March 30, 2023.</a:t>
            </a:r>
          </a:p>
          <a:p>
            <a:pPr>
              <a:lnSpc>
                <a:spcPct val="90000"/>
              </a:lnSpc>
              <a:spcAft>
                <a:spcPts val="1200"/>
              </a:spcAft>
            </a:pPr>
            <a:r>
              <a:rPr lang="en-US" sz="3200" dirty="0">
                <a:solidFill>
                  <a:schemeClr val="tx1"/>
                </a:solidFill>
              </a:rPr>
              <a:t>Authorizes the Department of Health and Family Services to create a medical cannabis program in the Commonwealth of Kentucky.</a:t>
            </a:r>
          </a:p>
          <a:p>
            <a:pPr>
              <a:lnSpc>
                <a:spcPct val="90000"/>
              </a:lnSpc>
              <a:spcAft>
                <a:spcPts val="600"/>
              </a:spcAft>
            </a:pPr>
            <a:r>
              <a:rPr lang="en-US" sz="3200" dirty="0">
                <a:solidFill>
                  <a:schemeClr val="tx1"/>
                </a:solidFill>
              </a:rPr>
              <a:t>Set to go into effect January 1, 2025.</a:t>
            </a:r>
          </a:p>
          <a:p>
            <a:pPr>
              <a:lnSpc>
                <a:spcPct val="90000"/>
              </a:lnSpc>
              <a:spcAft>
                <a:spcPts val="600"/>
              </a:spcAft>
            </a:pPr>
            <a:endParaRPr lang="en-US" sz="2000" dirty="0">
              <a:solidFill>
                <a:schemeClr val="tx1"/>
              </a:solidFill>
            </a:endParaRPr>
          </a:p>
        </p:txBody>
      </p:sp>
      <p:sp>
        <p:nvSpPr>
          <p:cNvPr id="4" name="Slide Number Placeholder 3">
            <a:extLst>
              <a:ext uri="{FF2B5EF4-FFF2-40B4-BE49-F238E27FC236}">
                <a16:creationId xmlns:a16="http://schemas.microsoft.com/office/drawing/2014/main" id="{185D04F9-AD3B-C0E2-28CB-D7D63BDE73D0}"/>
              </a:ext>
            </a:extLst>
          </p:cNvPr>
          <p:cNvSpPr>
            <a:spLocks noGrp="1"/>
          </p:cNvSpPr>
          <p:nvPr>
            <p:ph type="sldNum" sz="quarter" idx="4"/>
          </p:nvPr>
        </p:nvSpPr>
        <p:spPr/>
        <p:txBody>
          <a:bodyPr/>
          <a:lstStyle/>
          <a:p>
            <a:fld id="{A6D1340B-B320-4949-80C8-72CFFBD72CAA}" type="slidenum">
              <a:rPr lang="en-US" smtClean="0"/>
              <a:t>14</a:t>
            </a:fld>
            <a:endParaRPr lang="en-US" baseline="30000"/>
          </a:p>
        </p:txBody>
      </p:sp>
    </p:spTree>
    <p:extLst>
      <p:ext uri="{BB962C8B-B14F-4D97-AF65-F5344CB8AC3E}">
        <p14:creationId xmlns:p14="http://schemas.microsoft.com/office/powerpoint/2010/main" val="4271349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990600"/>
            <a:ext cx="10972800" cy="968356"/>
          </a:xfrm>
          <a:ln>
            <a:solidFill>
              <a:schemeClr val="accent1"/>
            </a:solidFill>
          </a:ln>
        </p:spPr>
        <p:txBody>
          <a:bodyPr/>
          <a:lstStyle/>
          <a:p>
            <a:pPr algn="ctr"/>
            <a:r>
              <a:rPr lang="en-US" b="1" dirty="0"/>
              <a:t>Medical Cannabis Structure</a:t>
            </a:r>
          </a:p>
        </p:txBody>
      </p:sp>
      <p:grpSp>
        <p:nvGrpSpPr>
          <p:cNvPr id="2" name="Group 1"/>
          <p:cNvGrpSpPr/>
          <p:nvPr/>
        </p:nvGrpSpPr>
        <p:grpSpPr>
          <a:xfrm>
            <a:off x="1807386" y="2614886"/>
            <a:ext cx="8329072" cy="3129983"/>
            <a:chOff x="4636733" y="2551579"/>
            <a:chExt cx="3076494" cy="2980745"/>
          </a:xfrm>
          <a:effectLst>
            <a:outerShdw blurRad="50800" dist="38100" dir="13500000" algn="br" rotWithShape="0">
              <a:prstClr val="black">
                <a:alpha val="40000"/>
              </a:prstClr>
            </a:outerShdw>
          </a:effectLst>
        </p:grpSpPr>
        <p:sp>
          <p:nvSpPr>
            <p:cNvPr id="4" name="Freeform 3"/>
            <p:cNvSpPr/>
            <p:nvPr/>
          </p:nvSpPr>
          <p:spPr>
            <a:xfrm>
              <a:off x="6263248" y="4811685"/>
              <a:ext cx="339360" cy="487522"/>
            </a:xfrm>
            <a:custGeom>
              <a:avLst/>
              <a:gdLst/>
              <a:ahLst/>
              <a:cxnLst/>
              <a:rect l="0" t="0" r="0" b="0"/>
              <a:pathLst>
                <a:path>
                  <a:moveTo>
                    <a:pt x="0" y="0"/>
                  </a:moveTo>
                  <a:lnTo>
                    <a:pt x="0" y="487522"/>
                  </a:lnTo>
                  <a:lnTo>
                    <a:pt x="339360" y="487522"/>
                  </a:lnTo>
                </a:path>
              </a:pathLst>
            </a:custGeom>
            <a:noFill/>
            <a:ln w="12700" cap="flat" cmpd="sng" algn="ctr">
              <a:solidFill>
                <a:schemeClr val="accent1">
                  <a:shade val="80000"/>
                  <a:hueOff val="0"/>
                  <a:satOff val="0"/>
                  <a:lumOff val="0"/>
                  <a:alphaOff val="0"/>
                </a:schemeClr>
              </a:solidFill>
              <a:prstDash val="solid"/>
              <a:miter lim="800000"/>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 name="Freeform 4"/>
            <p:cNvSpPr/>
            <p:nvPr/>
          </p:nvSpPr>
          <p:spPr>
            <a:xfrm>
              <a:off x="6081218" y="3952946"/>
              <a:ext cx="700683" cy="190971"/>
            </a:xfrm>
            <a:custGeom>
              <a:avLst/>
              <a:gdLst/>
              <a:ahLst/>
              <a:cxnLst/>
              <a:rect l="0" t="0" r="0" b="0"/>
              <a:pathLst>
                <a:path>
                  <a:moveTo>
                    <a:pt x="0" y="0"/>
                  </a:moveTo>
                  <a:lnTo>
                    <a:pt x="0" y="95485"/>
                  </a:lnTo>
                  <a:lnTo>
                    <a:pt x="700683" y="95485"/>
                  </a:lnTo>
                  <a:lnTo>
                    <a:pt x="700683" y="190971"/>
                  </a:lnTo>
                </a:path>
              </a:pathLst>
            </a:custGeom>
            <a:noFill/>
            <a:ln w="12700" cap="flat" cmpd="sng" algn="ctr">
              <a:solidFill>
                <a:schemeClr val="accent1">
                  <a:shade val="80000"/>
                  <a:hueOff val="0"/>
                  <a:satOff val="0"/>
                  <a:lumOff val="0"/>
                  <a:alphaOff val="0"/>
                </a:schemeClr>
              </a:solidFill>
              <a:prstDash val="solid"/>
              <a:miter lim="800000"/>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Freeform 8"/>
            <p:cNvSpPr/>
            <p:nvPr/>
          </p:nvSpPr>
          <p:spPr>
            <a:xfrm>
              <a:off x="4853258" y="4749115"/>
              <a:ext cx="181559" cy="466061"/>
            </a:xfrm>
            <a:custGeom>
              <a:avLst/>
              <a:gdLst/>
              <a:ahLst/>
              <a:cxnLst/>
              <a:rect l="0" t="0" r="0" b="0"/>
              <a:pathLst>
                <a:path>
                  <a:moveTo>
                    <a:pt x="0" y="0"/>
                  </a:moveTo>
                  <a:lnTo>
                    <a:pt x="0" y="466061"/>
                  </a:lnTo>
                  <a:lnTo>
                    <a:pt x="181559" y="466061"/>
                  </a:lnTo>
                </a:path>
              </a:pathLst>
            </a:custGeom>
            <a:noFill/>
            <a:ln w="12700" cap="flat" cmpd="sng" algn="ctr">
              <a:solidFill>
                <a:schemeClr val="accent1">
                  <a:shade val="80000"/>
                  <a:hueOff val="0"/>
                  <a:satOff val="0"/>
                  <a:lumOff val="0"/>
                  <a:alphaOff val="0"/>
                </a:schemeClr>
              </a:solidFill>
              <a:prstDash val="solid"/>
              <a:miter lim="800000"/>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Freeform 9"/>
            <p:cNvSpPr/>
            <p:nvPr/>
          </p:nvSpPr>
          <p:spPr>
            <a:xfrm>
              <a:off x="5337416" y="3952946"/>
              <a:ext cx="743802" cy="190971"/>
            </a:xfrm>
            <a:custGeom>
              <a:avLst/>
              <a:gdLst/>
              <a:ahLst/>
              <a:cxnLst/>
              <a:rect l="0" t="0" r="0" b="0"/>
              <a:pathLst>
                <a:path>
                  <a:moveTo>
                    <a:pt x="743802" y="0"/>
                  </a:moveTo>
                  <a:lnTo>
                    <a:pt x="743802" y="95485"/>
                  </a:lnTo>
                  <a:lnTo>
                    <a:pt x="0" y="95485"/>
                  </a:lnTo>
                  <a:lnTo>
                    <a:pt x="0" y="190971"/>
                  </a:lnTo>
                </a:path>
              </a:pathLst>
            </a:custGeom>
            <a:noFill/>
            <a:ln w="12700" cap="flat" cmpd="sng" algn="ctr">
              <a:solidFill>
                <a:schemeClr val="accent1">
                  <a:shade val="80000"/>
                  <a:hueOff val="0"/>
                  <a:satOff val="0"/>
                  <a:lumOff val="0"/>
                  <a:alphaOff val="0"/>
                </a:schemeClr>
              </a:solidFill>
              <a:prstDash val="solid"/>
              <a:miter lim="800000"/>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Freeform 10"/>
            <p:cNvSpPr/>
            <p:nvPr/>
          </p:nvSpPr>
          <p:spPr>
            <a:xfrm>
              <a:off x="6035498" y="3156776"/>
              <a:ext cx="91440" cy="190971"/>
            </a:xfrm>
            <a:custGeom>
              <a:avLst/>
              <a:gdLst/>
              <a:ahLst/>
              <a:cxnLst/>
              <a:rect l="0" t="0" r="0" b="0"/>
              <a:pathLst>
                <a:path>
                  <a:moveTo>
                    <a:pt x="45720" y="0"/>
                  </a:moveTo>
                  <a:lnTo>
                    <a:pt x="45720" y="190971"/>
                  </a:lnTo>
                </a:path>
              </a:pathLst>
            </a:custGeom>
            <a:noFill/>
            <a:ln w="12700" cap="flat" cmpd="sng" algn="ctr">
              <a:solidFill>
                <a:schemeClr val="accent1">
                  <a:shade val="60000"/>
                  <a:hueOff val="0"/>
                  <a:satOff val="0"/>
                  <a:lumOff val="0"/>
                  <a:alphaOff val="0"/>
                </a:schemeClr>
              </a:solidFill>
              <a:prstDash val="solid"/>
              <a:miter lim="800000"/>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2" name="Freeform 11"/>
            <p:cNvSpPr/>
            <p:nvPr/>
          </p:nvSpPr>
          <p:spPr>
            <a:xfrm>
              <a:off x="5476020" y="2551579"/>
              <a:ext cx="1372273" cy="605197"/>
            </a:xfrm>
            <a:custGeom>
              <a:avLst/>
              <a:gdLst>
                <a:gd name="connsiteX0" fmla="*/ 0 w 1210395"/>
                <a:gd name="connsiteY0" fmla="*/ 0 h 605197"/>
                <a:gd name="connsiteX1" fmla="*/ 1210395 w 1210395"/>
                <a:gd name="connsiteY1" fmla="*/ 0 h 605197"/>
                <a:gd name="connsiteX2" fmla="*/ 1210395 w 1210395"/>
                <a:gd name="connsiteY2" fmla="*/ 605197 h 605197"/>
                <a:gd name="connsiteX3" fmla="*/ 0 w 1210395"/>
                <a:gd name="connsiteY3" fmla="*/ 605197 h 605197"/>
                <a:gd name="connsiteX4" fmla="*/ 0 w 1210395"/>
                <a:gd name="connsiteY4" fmla="*/ 0 h 605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395" h="605197">
                  <a:moveTo>
                    <a:pt x="0" y="0"/>
                  </a:moveTo>
                  <a:lnTo>
                    <a:pt x="1210395" y="0"/>
                  </a:lnTo>
                  <a:lnTo>
                    <a:pt x="1210395" y="605197"/>
                  </a:lnTo>
                  <a:lnTo>
                    <a:pt x="0" y="605197"/>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336852" tIns="5080" rIns="5080" bIns="5080" numCol="1" spcCol="1270" anchor="ctr" anchorCtr="0">
              <a:noAutofit/>
            </a:bodyPr>
            <a:lstStyle/>
            <a:p>
              <a:pPr lvl="0" algn="ctr" defTabSz="355600">
                <a:lnSpc>
                  <a:spcPct val="90000"/>
                </a:lnSpc>
                <a:spcBef>
                  <a:spcPct val="0"/>
                </a:spcBef>
                <a:spcAft>
                  <a:spcPct val="35000"/>
                </a:spcAft>
              </a:pPr>
              <a:r>
                <a:rPr lang="en-US" sz="1600" kern="1200" dirty="0">
                  <a:effectLst>
                    <a:outerShdw blurRad="38100" dist="38100" dir="2700000" algn="tl">
                      <a:srgbClr val="000000">
                        <a:alpha val="43137"/>
                      </a:srgbClr>
                    </a:outerShdw>
                  </a:effectLst>
                </a:rPr>
                <a:t>Department of Health and Family Services</a:t>
              </a:r>
            </a:p>
          </p:txBody>
        </p:sp>
        <p:sp>
          <p:nvSpPr>
            <p:cNvPr id="14" name="Freeform 13"/>
            <p:cNvSpPr/>
            <p:nvPr/>
          </p:nvSpPr>
          <p:spPr>
            <a:xfrm>
              <a:off x="5476020" y="3347748"/>
              <a:ext cx="1372273" cy="605197"/>
            </a:xfrm>
            <a:custGeom>
              <a:avLst/>
              <a:gdLst>
                <a:gd name="connsiteX0" fmla="*/ 0 w 1210395"/>
                <a:gd name="connsiteY0" fmla="*/ 0 h 605197"/>
                <a:gd name="connsiteX1" fmla="*/ 1210395 w 1210395"/>
                <a:gd name="connsiteY1" fmla="*/ 0 h 605197"/>
                <a:gd name="connsiteX2" fmla="*/ 1210395 w 1210395"/>
                <a:gd name="connsiteY2" fmla="*/ 605197 h 605197"/>
                <a:gd name="connsiteX3" fmla="*/ 0 w 1210395"/>
                <a:gd name="connsiteY3" fmla="*/ 605197 h 605197"/>
                <a:gd name="connsiteX4" fmla="*/ 0 w 1210395"/>
                <a:gd name="connsiteY4" fmla="*/ 0 h 605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395" h="605197">
                  <a:moveTo>
                    <a:pt x="0" y="0"/>
                  </a:moveTo>
                  <a:lnTo>
                    <a:pt x="1210395" y="0"/>
                  </a:lnTo>
                  <a:lnTo>
                    <a:pt x="1210395" y="605197"/>
                  </a:lnTo>
                  <a:lnTo>
                    <a:pt x="0" y="605197"/>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336852" tIns="5080" rIns="5080" bIns="5080" numCol="1" spcCol="1270" anchor="ctr" anchorCtr="0">
              <a:noAutofit/>
            </a:bodyPr>
            <a:lstStyle/>
            <a:p>
              <a:pPr lvl="0" algn="ctr" defTabSz="355600">
                <a:lnSpc>
                  <a:spcPct val="90000"/>
                </a:lnSpc>
                <a:spcBef>
                  <a:spcPct val="0"/>
                </a:spcBef>
                <a:spcAft>
                  <a:spcPct val="35000"/>
                </a:spcAft>
              </a:pPr>
              <a:r>
                <a:rPr lang="en-US" sz="1600" kern="1200">
                  <a:effectLst>
                    <a:outerShdw blurRad="38100" dist="38100" dir="2700000" algn="tl">
                      <a:srgbClr val="000000">
                        <a:alpha val="43137"/>
                      </a:srgbClr>
                    </a:outerShdw>
                  </a:effectLst>
                </a:rPr>
                <a:t>Board of Physicians and Advisors</a:t>
              </a:r>
            </a:p>
          </p:txBody>
        </p:sp>
        <p:sp>
          <p:nvSpPr>
            <p:cNvPr id="16" name="Freeform 15"/>
            <p:cNvSpPr/>
            <p:nvPr/>
          </p:nvSpPr>
          <p:spPr>
            <a:xfrm>
              <a:off x="4636733" y="4143917"/>
              <a:ext cx="1305880" cy="605197"/>
            </a:xfrm>
            <a:custGeom>
              <a:avLst/>
              <a:gdLst>
                <a:gd name="connsiteX0" fmla="*/ 0 w 1210395"/>
                <a:gd name="connsiteY0" fmla="*/ 0 h 605197"/>
                <a:gd name="connsiteX1" fmla="*/ 1210395 w 1210395"/>
                <a:gd name="connsiteY1" fmla="*/ 0 h 605197"/>
                <a:gd name="connsiteX2" fmla="*/ 1210395 w 1210395"/>
                <a:gd name="connsiteY2" fmla="*/ 605197 h 605197"/>
                <a:gd name="connsiteX3" fmla="*/ 0 w 1210395"/>
                <a:gd name="connsiteY3" fmla="*/ 605197 h 605197"/>
                <a:gd name="connsiteX4" fmla="*/ 0 w 1210395"/>
                <a:gd name="connsiteY4" fmla="*/ 0 h 605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395" h="605197">
                  <a:moveTo>
                    <a:pt x="0" y="0"/>
                  </a:moveTo>
                  <a:lnTo>
                    <a:pt x="1210395" y="0"/>
                  </a:lnTo>
                  <a:lnTo>
                    <a:pt x="1210395" y="605197"/>
                  </a:lnTo>
                  <a:lnTo>
                    <a:pt x="0" y="605197"/>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336852" tIns="5080" rIns="5080" bIns="5080" numCol="1" spcCol="1270" anchor="ctr" anchorCtr="0">
              <a:noAutofit/>
            </a:bodyPr>
            <a:lstStyle/>
            <a:p>
              <a:pPr lvl="0" algn="ctr" defTabSz="355600">
                <a:lnSpc>
                  <a:spcPct val="90000"/>
                </a:lnSpc>
                <a:spcBef>
                  <a:spcPct val="0"/>
                </a:spcBef>
                <a:spcAft>
                  <a:spcPct val="35000"/>
                </a:spcAft>
              </a:pPr>
              <a:r>
                <a:rPr lang="en-US" sz="1600" kern="1200" dirty="0">
                  <a:effectLst>
                    <a:outerShdw blurRad="38100" dist="38100" dir="2700000" algn="tl">
                      <a:srgbClr val="000000">
                        <a:alpha val="43137"/>
                      </a:srgbClr>
                    </a:outerShdw>
                  </a:effectLst>
                </a:rPr>
                <a:t>State Board of Medical Licensure and Kentucky Board of Nursing</a:t>
              </a:r>
            </a:p>
          </p:txBody>
        </p:sp>
        <p:sp>
          <p:nvSpPr>
            <p:cNvPr id="18" name="Freeform 17"/>
            <p:cNvSpPr/>
            <p:nvPr/>
          </p:nvSpPr>
          <p:spPr>
            <a:xfrm>
              <a:off x="4927961" y="4982144"/>
              <a:ext cx="1100359" cy="550179"/>
            </a:xfrm>
            <a:custGeom>
              <a:avLst/>
              <a:gdLst>
                <a:gd name="connsiteX0" fmla="*/ 0 w 1100359"/>
                <a:gd name="connsiteY0" fmla="*/ 0 h 550179"/>
                <a:gd name="connsiteX1" fmla="*/ 1100359 w 1100359"/>
                <a:gd name="connsiteY1" fmla="*/ 0 h 550179"/>
                <a:gd name="connsiteX2" fmla="*/ 1100359 w 1100359"/>
                <a:gd name="connsiteY2" fmla="*/ 550179 h 550179"/>
                <a:gd name="connsiteX3" fmla="*/ 0 w 1100359"/>
                <a:gd name="connsiteY3" fmla="*/ 550179 h 550179"/>
                <a:gd name="connsiteX4" fmla="*/ 0 w 1100359"/>
                <a:gd name="connsiteY4" fmla="*/ 0 h 55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359" h="550179">
                  <a:moveTo>
                    <a:pt x="0" y="0"/>
                  </a:moveTo>
                  <a:lnTo>
                    <a:pt x="1100359" y="0"/>
                  </a:lnTo>
                  <a:lnTo>
                    <a:pt x="1100359" y="550179"/>
                  </a:lnTo>
                  <a:lnTo>
                    <a:pt x="0" y="550179"/>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336852" tIns="5080" rIns="5080" bIns="5080" numCol="1" spcCol="1270" anchor="ctr" anchorCtr="0">
              <a:noAutofit/>
            </a:bodyPr>
            <a:lstStyle/>
            <a:p>
              <a:pPr lvl="0" algn="ctr" defTabSz="355600">
                <a:lnSpc>
                  <a:spcPct val="90000"/>
                </a:lnSpc>
                <a:spcBef>
                  <a:spcPct val="0"/>
                </a:spcBef>
                <a:spcAft>
                  <a:spcPct val="35000"/>
                </a:spcAft>
              </a:pPr>
              <a:r>
                <a:rPr lang="en-US" sz="1600" kern="1200" dirty="0">
                  <a:effectLst>
                    <a:outerShdw blurRad="38100" dist="38100" dir="2700000" algn="tl">
                      <a:srgbClr val="000000">
                        <a:alpha val="43137"/>
                      </a:srgbClr>
                    </a:outerShdw>
                  </a:effectLst>
                </a:rPr>
                <a:t>Healthcare Practitioners</a:t>
              </a:r>
            </a:p>
          </p:txBody>
        </p:sp>
        <p:sp>
          <p:nvSpPr>
            <p:cNvPr id="22" name="Freeform 21"/>
            <p:cNvSpPr/>
            <p:nvPr/>
          </p:nvSpPr>
          <p:spPr>
            <a:xfrm>
              <a:off x="6133585" y="4143917"/>
              <a:ext cx="1579642" cy="667768"/>
            </a:xfrm>
            <a:custGeom>
              <a:avLst/>
              <a:gdLst>
                <a:gd name="connsiteX0" fmla="*/ 0 w 1296632"/>
                <a:gd name="connsiteY0" fmla="*/ 0 h 667768"/>
                <a:gd name="connsiteX1" fmla="*/ 1296632 w 1296632"/>
                <a:gd name="connsiteY1" fmla="*/ 0 h 667768"/>
                <a:gd name="connsiteX2" fmla="*/ 1296632 w 1296632"/>
                <a:gd name="connsiteY2" fmla="*/ 667768 h 667768"/>
                <a:gd name="connsiteX3" fmla="*/ 0 w 1296632"/>
                <a:gd name="connsiteY3" fmla="*/ 667768 h 667768"/>
                <a:gd name="connsiteX4" fmla="*/ 0 w 1296632"/>
                <a:gd name="connsiteY4" fmla="*/ 0 h 667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632" h="667768">
                  <a:moveTo>
                    <a:pt x="0" y="0"/>
                  </a:moveTo>
                  <a:lnTo>
                    <a:pt x="1296632" y="0"/>
                  </a:lnTo>
                  <a:lnTo>
                    <a:pt x="1296632" y="667768"/>
                  </a:lnTo>
                  <a:lnTo>
                    <a:pt x="0" y="667768"/>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336852" tIns="4445" rIns="4445" bIns="4445" numCol="1" spcCol="1270" anchor="ctr" anchorCtr="0">
              <a:noAutofit/>
            </a:bodyPr>
            <a:lstStyle/>
            <a:p>
              <a:pPr lvl="0" algn="ctr" defTabSz="311150">
                <a:lnSpc>
                  <a:spcPct val="90000"/>
                </a:lnSpc>
                <a:spcBef>
                  <a:spcPct val="0"/>
                </a:spcBef>
                <a:spcAft>
                  <a:spcPct val="35000"/>
                </a:spcAft>
              </a:pPr>
              <a:r>
                <a:rPr lang="en-US" sz="1600" kern="1200" dirty="0">
                  <a:effectLst>
                    <a:outerShdw blurRad="38100" dist="38100" dir="2700000" algn="tl">
                      <a:srgbClr val="000000">
                        <a:alpha val="43137"/>
                      </a:srgbClr>
                    </a:outerShdw>
                  </a:effectLst>
                </a:rPr>
                <a:t>Dispensaries, Processors, Producers, Safety Compliance Facilities, Cultivators</a:t>
              </a:r>
            </a:p>
          </p:txBody>
        </p:sp>
        <p:sp>
          <p:nvSpPr>
            <p:cNvPr id="24" name="Freeform 23"/>
            <p:cNvSpPr/>
            <p:nvPr/>
          </p:nvSpPr>
          <p:spPr>
            <a:xfrm>
              <a:off x="6391852" y="4982145"/>
              <a:ext cx="1100359" cy="550179"/>
            </a:xfrm>
            <a:custGeom>
              <a:avLst/>
              <a:gdLst>
                <a:gd name="connsiteX0" fmla="*/ 0 w 1100359"/>
                <a:gd name="connsiteY0" fmla="*/ 0 h 550179"/>
                <a:gd name="connsiteX1" fmla="*/ 1100359 w 1100359"/>
                <a:gd name="connsiteY1" fmla="*/ 0 h 550179"/>
                <a:gd name="connsiteX2" fmla="*/ 1100359 w 1100359"/>
                <a:gd name="connsiteY2" fmla="*/ 550179 h 550179"/>
                <a:gd name="connsiteX3" fmla="*/ 0 w 1100359"/>
                <a:gd name="connsiteY3" fmla="*/ 550179 h 550179"/>
                <a:gd name="connsiteX4" fmla="*/ 0 w 1100359"/>
                <a:gd name="connsiteY4" fmla="*/ 0 h 55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359" h="550179">
                  <a:moveTo>
                    <a:pt x="0" y="0"/>
                  </a:moveTo>
                  <a:lnTo>
                    <a:pt x="1100359" y="0"/>
                  </a:lnTo>
                  <a:lnTo>
                    <a:pt x="1100359" y="550179"/>
                  </a:lnTo>
                  <a:lnTo>
                    <a:pt x="0" y="550179"/>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336852" tIns="5080" rIns="5080" bIns="5080" numCol="1" spcCol="1270" anchor="ctr" anchorCtr="0">
              <a:noAutofit/>
            </a:bodyPr>
            <a:lstStyle/>
            <a:p>
              <a:pPr lvl="0" algn="ctr" defTabSz="355600">
                <a:lnSpc>
                  <a:spcPct val="90000"/>
                </a:lnSpc>
                <a:spcBef>
                  <a:spcPct val="0"/>
                </a:spcBef>
                <a:spcAft>
                  <a:spcPct val="35000"/>
                </a:spcAft>
              </a:pPr>
              <a:endParaRPr lang="en-US" sz="1600" kern="1200" dirty="0">
                <a:effectLst>
                  <a:outerShdw blurRad="38100" dist="38100" dir="2700000" algn="tl">
                    <a:srgbClr val="000000">
                      <a:alpha val="43137"/>
                    </a:srgbClr>
                  </a:outerShdw>
                </a:effectLst>
              </a:endParaRPr>
            </a:p>
            <a:p>
              <a:pPr lvl="0" algn="ctr" defTabSz="35560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Patients / Caregivers</a:t>
              </a:r>
              <a:endParaRPr lang="en-US" sz="1600" kern="1200" dirty="0">
                <a:effectLst>
                  <a:outerShdw blurRad="38100" dist="38100" dir="2700000" algn="tl">
                    <a:srgbClr val="000000">
                      <a:alpha val="43137"/>
                    </a:srgbClr>
                  </a:outerShdw>
                </a:effectLst>
              </a:endParaRPr>
            </a:p>
            <a:p>
              <a:pPr lvl="0" algn="ctr" defTabSz="355600">
                <a:lnSpc>
                  <a:spcPct val="90000"/>
                </a:lnSpc>
                <a:spcBef>
                  <a:spcPct val="0"/>
                </a:spcBef>
                <a:spcAft>
                  <a:spcPct val="35000"/>
                </a:spcAft>
              </a:pPr>
              <a:endParaRPr lang="en-US" sz="1600" kern="1200" dirty="0">
                <a:effectLst>
                  <a:outerShdw blurRad="38100" dist="38100" dir="2700000" algn="tl">
                    <a:srgbClr val="000000">
                      <a:alpha val="43137"/>
                    </a:srgbClr>
                  </a:outerShdw>
                </a:effectLst>
              </a:endParaRPr>
            </a:p>
          </p:txBody>
        </p:sp>
      </p:grpSp>
      <p:sp>
        <p:nvSpPr>
          <p:cNvPr id="13" name="Slide Number Placeholder 12">
            <a:extLst>
              <a:ext uri="{FF2B5EF4-FFF2-40B4-BE49-F238E27FC236}">
                <a16:creationId xmlns:a16="http://schemas.microsoft.com/office/drawing/2014/main" id="{C9085230-6D36-FF20-9557-5C65DEC1AF11}"/>
              </a:ext>
            </a:extLst>
          </p:cNvPr>
          <p:cNvSpPr>
            <a:spLocks noGrp="1"/>
          </p:cNvSpPr>
          <p:nvPr>
            <p:ph type="sldNum" sz="quarter" idx="4"/>
          </p:nvPr>
        </p:nvSpPr>
        <p:spPr/>
        <p:txBody>
          <a:bodyPr/>
          <a:lstStyle/>
          <a:p>
            <a:fld id="{A6D1340B-B320-4949-80C8-72CFFBD72CAA}" type="slidenum">
              <a:rPr lang="en-US" smtClean="0"/>
              <a:t>15</a:t>
            </a:fld>
            <a:endParaRPr lang="en-US" baseline="30000"/>
          </a:p>
        </p:txBody>
      </p:sp>
    </p:spTree>
    <p:extLst>
      <p:ext uri="{BB962C8B-B14F-4D97-AF65-F5344CB8AC3E}">
        <p14:creationId xmlns:p14="http://schemas.microsoft.com/office/powerpoint/2010/main" val="988346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66722" y="586855"/>
            <a:ext cx="3201366" cy="3387497"/>
          </a:xfrm>
        </p:spPr>
        <p:txBody>
          <a:bodyPr vert="horz" lIns="91440" tIns="45720" rIns="91440" bIns="45720" rtlCol="0" anchor="b">
            <a:normAutofit/>
          </a:bodyPr>
          <a:lstStyle/>
          <a:p>
            <a:pPr algn="ctr"/>
            <a:r>
              <a:rPr lang="en-US" sz="4000" kern="1200" dirty="0">
                <a:solidFill>
                  <a:srgbClr val="FFFFFF"/>
                </a:solidFill>
                <a:latin typeface="+mj-lt"/>
                <a:ea typeface="+mj-ea"/>
                <a:cs typeface="+mj-cs"/>
              </a:rPr>
              <a:t>Businesses that Require a License</a:t>
            </a:r>
          </a:p>
        </p:txBody>
      </p:sp>
      <p:sp>
        <p:nvSpPr>
          <p:cNvPr id="2" name="Content Placeholder 1"/>
          <p:cNvSpPr>
            <a:spLocks noGrp="1"/>
          </p:cNvSpPr>
          <p:nvPr>
            <p:ph sz="quarter" idx="10"/>
          </p:nvPr>
        </p:nvSpPr>
        <p:spPr>
          <a:xfrm>
            <a:off x="4810259" y="649480"/>
            <a:ext cx="6555347" cy="5546047"/>
          </a:xfrm>
        </p:spPr>
        <p:txBody>
          <a:bodyPr vert="horz" lIns="91440" tIns="45720" rIns="91440" bIns="45720" rtlCol="0" anchor="ctr">
            <a:normAutofit/>
          </a:bodyPr>
          <a:lstStyle/>
          <a:p>
            <a:pPr>
              <a:lnSpc>
                <a:spcPct val="90000"/>
              </a:lnSpc>
              <a:spcAft>
                <a:spcPts val="600"/>
              </a:spcAft>
            </a:pPr>
            <a:r>
              <a:rPr lang="en-US" sz="1700" b="1" dirty="0">
                <a:solidFill>
                  <a:schemeClr val="tx1"/>
                </a:solidFill>
                <a:latin typeface="Tahoma" panose="020B0604030504040204" pitchFamily="34" charset="0"/>
                <a:ea typeface="Tahoma" panose="020B0604030504040204" pitchFamily="34" charset="0"/>
                <a:cs typeface="Tahoma" panose="020B0604030504040204" pitchFamily="34" charset="0"/>
              </a:rPr>
              <a:t>The Department of Health and Family Services will license the following:</a:t>
            </a:r>
          </a:p>
          <a:p>
            <a:pPr lvl="2" indent="-228600">
              <a:lnSpc>
                <a:spcPct val="90000"/>
              </a:lnSpc>
              <a:spcAft>
                <a:spcPts val="600"/>
              </a:spcAft>
            </a:pPr>
            <a:r>
              <a:rPr lang="en-US" sz="1700" dirty="0">
                <a:latin typeface="Tahoma" panose="020B0604030504040204" pitchFamily="34" charset="0"/>
                <a:ea typeface="Tahoma" panose="020B0604030504040204" pitchFamily="34" charset="0"/>
                <a:cs typeface="Tahoma" panose="020B0604030504040204" pitchFamily="34" charset="0"/>
              </a:rPr>
              <a:t>Dispensaries</a:t>
            </a:r>
          </a:p>
          <a:p>
            <a:pPr lvl="2" indent="-228600">
              <a:lnSpc>
                <a:spcPct val="90000"/>
              </a:lnSpc>
              <a:spcAft>
                <a:spcPts val="600"/>
              </a:spcAft>
            </a:pPr>
            <a:r>
              <a:rPr lang="en-US" sz="1700" dirty="0">
                <a:latin typeface="Tahoma" panose="020B0604030504040204" pitchFamily="34" charset="0"/>
                <a:ea typeface="Tahoma" panose="020B0604030504040204" pitchFamily="34" charset="0"/>
                <a:cs typeface="Tahoma" panose="020B0604030504040204" pitchFamily="34" charset="0"/>
              </a:rPr>
              <a:t>Cannabis Processors</a:t>
            </a:r>
          </a:p>
          <a:p>
            <a:pPr lvl="2" indent="-228600">
              <a:lnSpc>
                <a:spcPct val="90000"/>
              </a:lnSpc>
              <a:spcAft>
                <a:spcPts val="600"/>
              </a:spcAft>
            </a:pPr>
            <a:r>
              <a:rPr lang="en-US" sz="1700" dirty="0">
                <a:latin typeface="Tahoma" panose="020B0604030504040204" pitchFamily="34" charset="0"/>
                <a:ea typeface="Tahoma" panose="020B0604030504040204" pitchFamily="34" charset="0"/>
                <a:cs typeface="Tahoma" panose="020B0604030504040204" pitchFamily="34" charset="0"/>
              </a:rPr>
              <a:t>Cannabis Producers (holding both cultivator and processor licenses)</a:t>
            </a:r>
          </a:p>
          <a:p>
            <a:pPr lvl="2" indent="-228600">
              <a:lnSpc>
                <a:spcPct val="90000"/>
              </a:lnSpc>
              <a:spcAft>
                <a:spcPts val="600"/>
              </a:spcAft>
            </a:pPr>
            <a:r>
              <a:rPr lang="en-US" sz="1700" dirty="0">
                <a:latin typeface="Tahoma" panose="020B0604030504040204" pitchFamily="34" charset="0"/>
                <a:ea typeface="Tahoma" panose="020B0604030504040204" pitchFamily="34" charset="0"/>
                <a:cs typeface="Tahoma" panose="020B0604030504040204" pitchFamily="34" charset="0"/>
              </a:rPr>
              <a:t>Cannabis safety compliance facilities (Testing Laboratories)</a:t>
            </a:r>
          </a:p>
          <a:p>
            <a:pPr lvl="2" indent="-228600">
              <a:lnSpc>
                <a:spcPct val="90000"/>
              </a:lnSpc>
              <a:spcAft>
                <a:spcPts val="600"/>
              </a:spcAft>
            </a:pPr>
            <a:r>
              <a:rPr lang="en-US" sz="1700" dirty="0">
                <a:latin typeface="Tahoma" panose="020B0604030504040204" pitchFamily="34" charset="0"/>
                <a:ea typeface="Tahoma" panose="020B0604030504040204" pitchFamily="34" charset="0"/>
                <a:cs typeface="Tahoma" panose="020B0604030504040204" pitchFamily="34" charset="0"/>
              </a:rPr>
              <a:t>Cannabis Cultivators:</a:t>
            </a:r>
          </a:p>
          <a:p>
            <a:pPr lvl="4" indent="-228600">
              <a:lnSpc>
                <a:spcPct val="90000"/>
              </a:lnSpc>
              <a:spcAft>
                <a:spcPts val="600"/>
              </a:spcAft>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Tier I not to exceed 2,500 square feet of canopy;</a:t>
            </a:r>
          </a:p>
          <a:p>
            <a:pPr lvl="4" indent="-228600">
              <a:lnSpc>
                <a:spcPct val="90000"/>
              </a:lnSpc>
              <a:spcAft>
                <a:spcPts val="600"/>
              </a:spcAft>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Tier II not to exceed 10,000 square feet of canopy;</a:t>
            </a:r>
          </a:p>
          <a:p>
            <a:pPr lvl="4" indent="-228600">
              <a:lnSpc>
                <a:spcPct val="90000"/>
              </a:lnSpc>
              <a:spcAft>
                <a:spcPts val="600"/>
              </a:spcAft>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Tier III not to exceed 25,000 square feet of canopy; and</a:t>
            </a:r>
          </a:p>
          <a:p>
            <a:pPr lvl="4" indent="-228600">
              <a:lnSpc>
                <a:spcPct val="90000"/>
              </a:lnSpc>
              <a:spcAft>
                <a:spcPts val="600"/>
              </a:spcAft>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Tier IV not to exceed 50,000 square feet of canopy.</a:t>
            </a:r>
          </a:p>
          <a:p>
            <a:pPr lvl="2" indent="-228600">
              <a:lnSpc>
                <a:spcPct val="90000"/>
              </a:lnSpc>
              <a:spcAft>
                <a:spcPts val="600"/>
              </a:spcAft>
            </a:pPr>
            <a:r>
              <a:rPr lang="en-US" sz="1700" dirty="0">
                <a:latin typeface="Tahoma" panose="020B0604030504040204" pitchFamily="34" charset="0"/>
                <a:ea typeface="Tahoma" panose="020B0604030504040204" pitchFamily="34" charset="0"/>
                <a:cs typeface="Tahoma" panose="020B0604030504040204" pitchFamily="34" charset="0"/>
              </a:rPr>
              <a:t>Regulators have the right to deny an application for a cannabis business license for any reason deemed sufficient. If a license is denied the applicant has the right to seek an administrative hearing</a:t>
            </a:r>
            <a:r>
              <a:rPr lang="en-US" sz="1700" dirty="0" smtClean="0">
                <a:latin typeface="Tahoma" panose="020B0604030504040204" pitchFamily="34" charset="0"/>
                <a:ea typeface="Tahoma" panose="020B0604030504040204" pitchFamily="34" charset="0"/>
                <a:cs typeface="Tahoma" panose="020B0604030504040204" pitchFamily="34" charset="0"/>
              </a:rPr>
              <a:t>.</a:t>
            </a:r>
            <a:endParaRPr lang="en-US" sz="17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2150C73E-CCD0-940B-A400-021031BB1836}"/>
              </a:ext>
            </a:extLst>
          </p:cNvPr>
          <p:cNvSpPr>
            <a:spLocks noGrp="1"/>
          </p:cNvSpPr>
          <p:nvPr>
            <p:ph type="sldNum" sz="quarter" idx="4"/>
          </p:nvPr>
        </p:nvSpPr>
        <p:spPr/>
        <p:txBody>
          <a:bodyPr/>
          <a:lstStyle/>
          <a:p>
            <a:fld id="{A6D1340B-B320-4949-80C8-72CFFBD72CAA}" type="slidenum">
              <a:rPr lang="en-US" smtClean="0"/>
              <a:t>16</a:t>
            </a:fld>
            <a:endParaRPr lang="en-US" baseline="30000"/>
          </a:p>
        </p:txBody>
      </p:sp>
    </p:spTree>
    <p:extLst>
      <p:ext uri="{BB962C8B-B14F-4D97-AF65-F5344CB8AC3E}">
        <p14:creationId xmlns:p14="http://schemas.microsoft.com/office/powerpoint/2010/main" val="170708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617155"/>
          </a:xfrm>
        </p:spPr>
        <p:txBody>
          <a:bodyPr anchor="b">
            <a:normAutofit/>
          </a:bodyPr>
          <a:lstStyle/>
          <a:p>
            <a:pPr algn="ctr"/>
            <a:r>
              <a:rPr lang="en-US" sz="4000" dirty="0">
                <a:solidFill>
                  <a:srgbClr val="FFFFFF"/>
                </a:solidFill>
              </a:rPr>
              <a:t>Cannabis Business </a:t>
            </a:r>
            <a:r>
              <a:rPr lang="en-US" sz="4000" dirty="0" smtClean="0">
                <a:solidFill>
                  <a:srgbClr val="FFFFFF"/>
                </a:solidFill>
              </a:rPr>
              <a:t>Requirements</a:t>
            </a:r>
            <a:endParaRPr lang="en-US" sz="4000" dirty="0">
              <a:solidFill>
                <a:srgbClr val="FFFFFF"/>
              </a:solidFill>
            </a:endParaRPr>
          </a:p>
        </p:txBody>
      </p:sp>
      <p:sp>
        <p:nvSpPr>
          <p:cNvPr id="3" name="Content Placeholder 2"/>
          <p:cNvSpPr>
            <a:spLocks noGrp="1"/>
          </p:cNvSpPr>
          <p:nvPr>
            <p:ph idx="1"/>
          </p:nvPr>
        </p:nvSpPr>
        <p:spPr>
          <a:xfrm>
            <a:off x="4504548" y="791736"/>
            <a:ext cx="7471862" cy="5667533"/>
          </a:xfrm>
        </p:spPr>
        <p:txBody>
          <a:bodyPr anchor="ctr">
            <a:noAutofit/>
          </a:bodyPr>
          <a:lstStyle/>
          <a:p>
            <a:r>
              <a:rPr lang="en-US" sz="1800" b="1" dirty="0"/>
              <a:t>Obtain a license for each location it intends to operate.</a:t>
            </a:r>
          </a:p>
          <a:p>
            <a:pPr lvl="1">
              <a:buFont typeface="Courier New" panose="02070309020205020404" pitchFamily="49" charset="0"/>
              <a:buChar char="o"/>
            </a:pPr>
            <a:r>
              <a:rPr lang="en-US" sz="1700" dirty="0"/>
              <a:t>There is a limit to one cultivation site and one processing facility per license.</a:t>
            </a:r>
          </a:p>
          <a:p>
            <a:pPr lvl="1">
              <a:buFont typeface="Courier New" panose="02070309020205020404" pitchFamily="49" charset="0"/>
              <a:buChar char="o"/>
            </a:pPr>
            <a:r>
              <a:rPr lang="en-US" sz="1700" dirty="0"/>
              <a:t>All licenses are valid for one (1) year</a:t>
            </a:r>
            <a:r>
              <a:rPr lang="en-US" sz="1700" dirty="0" smtClean="0"/>
              <a:t>.</a:t>
            </a:r>
          </a:p>
          <a:p>
            <a:pPr lvl="1">
              <a:buFont typeface="Courier New" panose="02070309020205020404" pitchFamily="49" charset="0"/>
              <a:buChar char="o"/>
            </a:pPr>
            <a:r>
              <a:rPr lang="en-US" sz="1700" dirty="0" smtClean="0"/>
              <a:t>Pay all required licensure fees</a:t>
            </a:r>
            <a:endParaRPr lang="en-US" sz="1700" dirty="0"/>
          </a:p>
          <a:p>
            <a:r>
              <a:rPr lang="en-US" sz="1800" b="1" dirty="0"/>
              <a:t>All cannabis business licenses are subject to minimal performance standard established by the Cabinet for Health and Family Services.</a:t>
            </a:r>
          </a:p>
          <a:p>
            <a:r>
              <a:rPr lang="en-US" sz="1800" b="1" dirty="0"/>
              <a:t>Must conduct a criminal background check of every person that wishes to be an officer, board member, agent, volunteer, or employee.</a:t>
            </a:r>
          </a:p>
          <a:p>
            <a:pPr lvl="1">
              <a:buFont typeface="Courier New" panose="02070309020205020404" pitchFamily="49" charset="0"/>
              <a:buChar char="o"/>
            </a:pPr>
            <a:r>
              <a:rPr lang="en-US" sz="1700" dirty="0"/>
              <a:t>Cannot be convicted of a disqualifying felony offense; and</a:t>
            </a:r>
          </a:p>
          <a:p>
            <a:pPr lvl="1">
              <a:buFont typeface="Courier New" panose="02070309020205020404" pitchFamily="49" charset="0"/>
              <a:buChar char="o"/>
            </a:pPr>
            <a:r>
              <a:rPr lang="en-US" sz="1700" dirty="0"/>
              <a:t>Must be at least twenty-one (21) years of age.</a:t>
            </a:r>
          </a:p>
          <a:p>
            <a:r>
              <a:rPr lang="en-US" sz="1800" b="1" dirty="0"/>
              <a:t>Implement appropriate security measures to guard against theft and unauthorized entrance.</a:t>
            </a:r>
          </a:p>
          <a:p>
            <a:r>
              <a:rPr lang="en-US" sz="1800" b="1" dirty="0"/>
              <a:t>Demonstrate sufficient capital.</a:t>
            </a:r>
          </a:p>
          <a:p>
            <a:pPr lvl="1">
              <a:buFont typeface="Courier New" panose="02070309020205020404" pitchFamily="49" charset="0"/>
              <a:buChar char="o"/>
            </a:pPr>
            <a:r>
              <a:rPr lang="en-US" sz="1700" dirty="0"/>
              <a:t>Sufficient capital means enough capital so you can establish your business and meet the needs for its type of cannabis business.</a:t>
            </a:r>
          </a:p>
          <a:p>
            <a:r>
              <a:rPr lang="en-US" sz="1800" b="1" dirty="0"/>
              <a:t>Only acquire, possess, cultivate, manufacture, deliver, transfer, supply, or dispense medicinal cannabis:</a:t>
            </a:r>
          </a:p>
          <a:p>
            <a:pPr lvl="1">
              <a:buFont typeface="Courier New" panose="02070309020205020404" pitchFamily="49" charset="0"/>
              <a:buChar char="o"/>
            </a:pPr>
            <a:r>
              <a:rPr lang="en-US" sz="1700" dirty="0"/>
              <a:t>For distributing medical cannabis to cardholders, caregivers of cardholders, or visiting qualified patients. </a:t>
            </a:r>
          </a:p>
          <a:p>
            <a:pPr lvl="1">
              <a:buFont typeface="Courier New" panose="02070309020205020404" pitchFamily="49" charset="0"/>
              <a:buChar char="o"/>
            </a:pPr>
            <a:r>
              <a:rPr lang="en-US" sz="1700" dirty="0"/>
              <a:t>From a cannabis business licensed under the laws of Kentucky</a:t>
            </a:r>
            <a:r>
              <a:rPr lang="en-US" sz="1700" dirty="0" smtClean="0"/>
              <a:t>.</a:t>
            </a:r>
            <a:endParaRPr lang="en-US" sz="1700" dirty="0"/>
          </a:p>
          <a:p>
            <a:endParaRPr lang="en-US" sz="1600" dirty="0"/>
          </a:p>
        </p:txBody>
      </p:sp>
      <p:sp>
        <p:nvSpPr>
          <p:cNvPr id="4" name="Slide Number Placeholder 3">
            <a:extLst>
              <a:ext uri="{FF2B5EF4-FFF2-40B4-BE49-F238E27FC236}">
                <a16:creationId xmlns:a16="http://schemas.microsoft.com/office/drawing/2014/main" id="{FD13188F-8766-4B2D-5FC2-12178D78C6FF}"/>
              </a:ext>
            </a:extLst>
          </p:cNvPr>
          <p:cNvSpPr>
            <a:spLocks noGrp="1"/>
          </p:cNvSpPr>
          <p:nvPr>
            <p:ph type="sldNum" sz="quarter" idx="12"/>
          </p:nvPr>
        </p:nvSpPr>
        <p:spPr/>
        <p:txBody>
          <a:bodyPr/>
          <a:lstStyle/>
          <a:p>
            <a:fld id="{D6BF1905-BBB9-4200-B84C-FC5A2B6040D3}" type="slidenum">
              <a:rPr lang="en-US" smtClean="0"/>
              <a:t>17</a:t>
            </a:fld>
            <a:endParaRPr lang="en-US"/>
          </a:p>
        </p:txBody>
      </p:sp>
    </p:spTree>
    <p:extLst>
      <p:ext uri="{BB962C8B-B14F-4D97-AF65-F5344CB8AC3E}">
        <p14:creationId xmlns:p14="http://schemas.microsoft.com/office/powerpoint/2010/main" val="3606955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60041" y="2767106"/>
            <a:ext cx="2880828" cy="3071906"/>
          </a:xfrm>
        </p:spPr>
        <p:txBody>
          <a:bodyPr vert="horz" lIns="91440" tIns="45720" rIns="91440" bIns="45720" rtlCol="0" anchor="t">
            <a:normAutofit/>
          </a:bodyPr>
          <a:lstStyle/>
          <a:p>
            <a:pPr algn="ctr"/>
            <a:r>
              <a:rPr lang="en-US" sz="4000" kern="1200" dirty="0">
                <a:solidFill>
                  <a:srgbClr val="FFFFFF"/>
                </a:solidFill>
                <a:latin typeface="+mj-lt"/>
                <a:ea typeface="+mj-ea"/>
                <a:cs typeface="+mj-cs"/>
              </a:rPr>
              <a:t>How to Get a Medical Cannabis Card?</a:t>
            </a:r>
          </a:p>
        </p:txBody>
      </p:sp>
      <p:pic>
        <p:nvPicPr>
          <p:cNvPr id="7" name="Content Placeholder 6" descr="A cartoon of a person holding a credit card&#10;&#10;Description automatically generated"/>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t="302"/>
          <a:stretch/>
        </p:blipFill>
        <p:spPr>
          <a:xfrm>
            <a:off x="5144539" y="467208"/>
            <a:ext cx="5941526" cy="5923584"/>
          </a:xfrm>
          <a:prstGeom prst="rect">
            <a:avLst/>
          </a:prstGeom>
        </p:spPr>
      </p:pic>
      <p:sp>
        <p:nvSpPr>
          <p:cNvPr id="3" name="Slide Number Placeholder 2">
            <a:extLst>
              <a:ext uri="{FF2B5EF4-FFF2-40B4-BE49-F238E27FC236}">
                <a16:creationId xmlns:a16="http://schemas.microsoft.com/office/drawing/2014/main" id="{FD6359FA-4CBB-C0A0-0532-A75F68A86412}"/>
              </a:ext>
            </a:extLst>
          </p:cNvPr>
          <p:cNvSpPr>
            <a:spLocks noGrp="1"/>
          </p:cNvSpPr>
          <p:nvPr>
            <p:ph type="sldNum" sz="quarter" idx="12"/>
          </p:nvPr>
        </p:nvSpPr>
        <p:spPr/>
        <p:txBody>
          <a:bodyPr/>
          <a:lstStyle/>
          <a:p>
            <a:fld id="{D6BF1905-BBB9-4200-B84C-FC5A2B6040D3}" type="slidenum">
              <a:rPr lang="en-US" smtClean="0"/>
              <a:t>18</a:t>
            </a:fld>
            <a:endParaRPr lang="en-US"/>
          </a:p>
        </p:txBody>
      </p:sp>
    </p:spTree>
    <p:extLst>
      <p:ext uri="{BB962C8B-B14F-4D97-AF65-F5344CB8AC3E}">
        <p14:creationId xmlns:p14="http://schemas.microsoft.com/office/powerpoint/2010/main" val="528741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dirty="0" smtClean="0">
                <a:solidFill>
                  <a:srgbClr val="FFFFFF"/>
                </a:solidFill>
                <a:latin typeface="+mj-lt"/>
                <a:ea typeface="+mj-ea"/>
                <a:cs typeface="+mj-cs"/>
              </a:rPr>
              <a:t>Obtaining a </a:t>
            </a:r>
            <a:r>
              <a:rPr lang="en-US" sz="4000" kern="1200" dirty="0">
                <a:solidFill>
                  <a:srgbClr val="FFFFFF"/>
                </a:solidFill>
                <a:latin typeface="+mj-lt"/>
                <a:ea typeface="+mj-ea"/>
                <a:cs typeface="+mj-cs"/>
              </a:rPr>
              <a:t>Registration </a:t>
            </a:r>
            <a:r>
              <a:rPr lang="en-US" sz="4000" kern="1200" dirty="0" smtClean="0">
                <a:solidFill>
                  <a:srgbClr val="FFFFFF"/>
                </a:solidFill>
                <a:latin typeface="+mj-lt"/>
                <a:ea typeface="+mj-ea"/>
                <a:cs typeface="+mj-cs"/>
              </a:rPr>
              <a:t>Card</a:t>
            </a:r>
            <a:endParaRPr lang="en-US" sz="4000" kern="1200" dirty="0">
              <a:solidFill>
                <a:srgbClr val="FFFFFF"/>
              </a:solidFill>
              <a:latin typeface="+mj-lt"/>
              <a:ea typeface="+mj-ea"/>
              <a:cs typeface="+mj-cs"/>
            </a:endParaRPr>
          </a:p>
        </p:txBody>
      </p:sp>
      <p:sp>
        <p:nvSpPr>
          <p:cNvPr id="2" name="Content Placeholder 1"/>
          <p:cNvSpPr>
            <a:spLocks noGrp="1"/>
          </p:cNvSpPr>
          <p:nvPr>
            <p:ph sz="quarter" idx="10"/>
          </p:nvPr>
        </p:nvSpPr>
        <p:spPr>
          <a:xfrm>
            <a:off x="635329" y="1773044"/>
            <a:ext cx="10632221" cy="4475356"/>
          </a:xfrm>
        </p:spPr>
        <p:txBody>
          <a:bodyPr vert="horz" lIns="91440" tIns="45720" rIns="91440" bIns="45720" rtlCol="0" anchor="ctr">
            <a:normAutofit/>
          </a:bodyPr>
          <a:lstStyle/>
          <a:p>
            <a:pPr marL="0" indent="0">
              <a:lnSpc>
                <a:spcPct val="90000"/>
              </a:lnSpc>
              <a:spcAft>
                <a:spcPts val="600"/>
              </a:spcAft>
              <a:buNone/>
            </a:pPr>
            <a:r>
              <a:rPr lang="en-US" sz="3000" b="1" dirty="0" smtClean="0">
                <a:solidFill>
                  <a:schemeClr val="tx1"/>
                </a:solidFill>
              </a:rPr>
              <a:t>Steps to obtain a medical cannabis card:</a:t>
            </a:r>
          </a:p>
          <a:p>
            <a:pPr lvl="1">
              <a:lnSpc>
                <a:spcPct val="90000"/>
              </a:lnSpc>
              <a:spcAft>
                <a:spcPts val="600"/>
              </a:spcAft>
              <a:buFont typeface="Wingdings" panose="05000000000000000000" pitchFamily="2" charset="2"/>
              <a:buChar char="ü"/>
            </a:pPr>
            <a:r>
              <a:rPr lang="en-US" sz="2000" b="0" dirty="0" smtClean="0">
                <a:solidFill>
                  <a:schemeClr val="tx1"/>
                </a:solidFill>
              </a:rPr>
              <a:t>​</a:t>
            </a:r>
            <a:r>
              <a:rPr lang="en-US" sz="2000" b="0" dirty="0">
                <a:solidFill>
                  <a:schemeClr val="tx1"/>
                </a:solidFill>
              </a:rPr>
              <a:t>Visit an authorized medical cannabis practitioner.</a:t>
            </a:r>
          </a:p>
          <a:p>
            <a:pPr lvl="1">
              <a:lnSpc>
                <a:spcPct val="90000"/>
              </a:lnSpc>
              <a:spcAft>
                <a:spcPts val="600"/>
              </a:spcAft>
              <a:buFont typeface="Wingdings" panose="05000000000000000000" pitchFamily="2" charset="2"/>
              <a:buChar char="ü"/>
            </a:pPr>
            <a:r>
              <a:rPr lang="en-US" sz="2000" b="0" dirty="0">
                <a:solidFill>
                  <a:schemeClr val="tx1"/>
                </a:solidFill>
              </a:rPr>
              <a:t>Get a written certification </a:t>
            </a:r>
            <a:r>
              <a:rPr lang="en-US" sz="2000" b="0" dirty="0" smtClean="0">
                <a:solidFill>
                  <a:schemeClr val="tx1"/>
                </a:solidFill>
              </a:rPr>
              <a:t>from an authorized practitioner.</a:t>
            </a:r>
          </a:p>
          <a:p>
            <a:pPr lvl="2">
              <a:lnSpc>
                <a:spcPct val="90000"/>
              </a:lnSpc>
              <a:spcAft>
                <a:spcPts val="600"/>
              </a:spcAft>
            </a:pPr>
            <a:r>
              <a:rPr lang="en-US" sz="2000" dirty="0"/>
              <a:t>Once approved  a written certification is valid for sixty (60) days and may be renewed by a practitioner up to three (3) times for sixty days each</a:t>
            </a:r>
            <a:r>
              <a:rPr lang="en-US" sz="2000" dirty="0" smtClean="0"/>
              <a:t>.</a:t>
            </a:r>
            <a:endParaRPr lang="en-US" sz="2000" b="0" dirty="0">
              <a:solidFill>
                <a:schemeClr val="tx1"/>
              </a:solidFill>
            </a:endParaRPr>
          </a:p>
          <a:p>
            <a:pPr lvl="1">
              <a:lnSpc>
                <a:spcPct val="90000"/>
              </a:lnSpc>
              <a:spcAft>
                <a:spcPts val="600"/>
              </a:spcAft>
              <a:buFont typeface="Wingdings" panose="05000000000000000000" pitchFamily="2" charset="2"/>
              <a:buChar char="ü"/>
            </a:pPr>
            <a:r>
              <a:rPr lang="en-US" sz="2000" b="0" dirty="0">
                <a:solidFill>
                  <a:schemeClr val="tx1"/>
                </a:solidFill>
              </a:rPr>
              <a:t>Apply online through the patient and caregiver registry portal provided by the Kentucky Medical Cannabis Program.</a:t>
            </a:r>
          </a:p>
          <a:p>
            <a:pPr lvl="1">
              <a:lnSpc>
                <a:spcPct val="90000"/>
              </a:lnSpc>
              <a:spcAft>
                <a:spcPts val="600"/>
              </a:spcAft>
              <a:buFont typeface="Wingdings" panose="05000000000000000000" pitchFamily="2" charset="2"/>
              <a:buChar char="ü"/>
            </a:pPr>
            <a:r>
              <a:rPr lang="en-US" sz="2000" b="0" dirty="0">
                <a:solidFill>
                  <a:schemeClr val="tx1"/>
                </a:solidFill>
              </a:rPr>
              <a:t>Upload required documentation.</a:t>
            </a:r>
          </a:p>
          <a:p>
            <a:pPr lvl="1">
              <a:lnSpc>
                <a:spcPct val="90000"/>
              </a:lnSpc>
              <a:spcAft>
                <a:spcPts val="600"/>
              </a:spcAft>
              <a:buFont typeface="Wingdings" panose="05000000000000000000" pitchFamily="2" charset="2"/>
              <a:buChar char="ü"/>
            </a:pPr>
            <a:r>
              <a:rPr lang="en-US" sz="2000" b="0" dirty="0">
                <a:solidFill>
                  <a:schemeClr val="tx1"/>
                </a:solidFill>
              </a:rPr>
              <a:t>Pay the application fee</a:t>
            </a:r>
            <a:r>
              <a:rPr lang="en-US" sz="2000" b="0" dirty="0" smtClean="0">
                <a:solidFill>
                  <a:schemeClr val="tx1"/>
                </a:solidFill>
              </a:rPr>
              <a:t>.</a:t>
            </a:r>
          </a:p>
          <a:p>
            <a:pPr lvl="1">
              <a:lnSpc>
                <a:spcPct val="90000"/>
              </a:lnSpc>
              <a:spcAft>
                <a:spcPts val="600"/>
              </a:spcAft>
              <a:buFont typeface="Courier New" panose="02070309020205020404" pitchFamily="49" charset="0"/>
              <a:buChar char="o"/>
            </a:pPr>
            <a:endParaRPr lang="en-US" sz="2000" b="0" dirty="0" smtClean="0">
              <a:solidFill>
                <a:schemeClr val="tx1"/>
              </a:solidFill>
            </a:endParaRPr>
          </a:p>
          <a:p>
            <a:pPr marL="0" lvl="1" indent="0">
              <a:lnSpc>
                <a:spcPct val="90000"/>
              </a:lnSpc>
              <a:spcAft>
                <a:spcPts val="600"/>
              </a:spcAft>
              <a:buNone/>
            </a:pPr>
            <a:r>
              <a:rPr lang="en-US" sz="2000" b="0" dirty="0" smtClean="0">
                <a:solidFill>
                  <a:schemeClr val="tx1"/>
                </a:solidFill>
              </a:rPr>
              <a:t>Note:  After </a:t>
            </a:r>
            <a:r>
              <a:rPr lang="en-US" sz="2000" b="0" dirty="0">
                <a:solidFill>
                  <a:schemeClr val="tx1"/>
                </a:solidFill>
              </a:rPr>
              <a:t>all renewals have been used, another in-person evaluation or a telehealth evaluation must be conducted before a new certification can be reissued.</a:t>
            </a:r>
          </a:p>
        </p:txBody>
      </p:sp>
      <p:sp>
        <p:nvSpPr>
          <p:cNvPr id="4" name="Slide Number Placeholder 3">
            <a:extLst>
              <a:ext uri="{FF2B5EF4-FFF2-40B4-BE49-F238E27FC236}">
                <a16:creationId xmlns:a16="http://schemas.microsoft.com/office/drawing/2014/main" id="{89C30384-2175-82A6-5673-F33DF84A305D}"/>
              </a:ext>
            </a:extLst>
          </p:cNvPr>
          <p:cNvSpPr>
            <a:spLocks noGrp="1"/>
          </p:cNvSpPr>
          <p:nvPr>
            <p:ph type="sldNum" sz="quarter" idx="4"/>
          </p:nvPr>
        </p:nvSpPr>
        <p:spPr/>
        <p:txBody>
          <a:bodyPr/>
          <a:lstStyle/>
          <a:p>
            <a:fld id="{A6D1340B-B320-4949-80C8-72CFFBD72CAA}" type="slidenum">
              <a:rPr lang="en-US" smtClean="0"/>
              <a:t>19</a:t>
            </a:fld>
            <a:endParaRPr lang="en-US" baseline="30000" dirty="0"/>
          </a:p>
        </p:txBody>
      </p:sp>
    </p:spTree>
    <p:extLst>
      <p:ext uri="{BB962C8B-B14F-4D97-AF65-F5344CB8AC3E}">
        <p14:creationId xmlns:p14="http://schemas.microsoft.com/office/powerpoint/2010/main" val="124637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noRot="1" noMove="1" noResize="1" noEditPoints="1" noAdjustHandles="1" noChangeArrowheads="1" noChangeShapeType="1"/>
          </p:cNvSpPr>
          <p:nvPr>
            <p:ph type="body" sz="quarter" idx="84"/>
          </p:nvPr>
        </p:nvSpPr>
        <p:spPr>
          <a:xfrm>
            <a:off x="1471162" y="1386378"/>
            <a:ext cx="2308620" cy="3315687"/>
          </a:xfrm>
          <a:noFill/>
        </p:spPr>
        <p:txBody>
          <a:bodyPr/>
          <a:lstStyle/>
          <a:p>
            <a:pPr marL="0" indent="0">
              <a:buNone/>
            </a:pPr>
            <a:r>
              <a:rPr lang="en-US" b="0" dirty="0">
                <a:ln w="0"/>
                <a:solidFill>
                  <a:schemeClr val="tx1"/>
                </a:solidFill>
                <a:effectLst>
                  <a:outerShdw blurRad="38100" dist="19050" dir="2700000" algn="tl" rotWithShape="0">
                    <a:schemeClr val="dk1">
                      <a:alpha val="40000"/>
                    </a:schemeClr>
                  </a:outerShdw>
                </a:effectLst>
              </a:rPr>
              <a:t>Lira A. Johnson</a:t>
            </a:r>
          </a:p>
          <a:p>
            <a:pPr lvl="1"/>
            <a:r>
              <a:rPr lang="en-US" sz="1200" dirty="0">
                <a:ln w="0"/>
                <a:effectLst>
                  <a:outerShdw blurRad="38100" dist="19050" dir="2700000" algn="tl" rotWithShape="0">
                    <a:schemeClr val="dk1">
                      <a:alpha val="40000"/>
                    </a:schemeClr>
                  </a:outerShdw>
                </a:effectLst>
              </a:rPr>
              <a:t>Partner</a:t>
            </a:r>
          </a:p>
          <a:p>
            <a:pPr lvl="1"/>
            <a:r>
              <a:rPr lang="en-US" sz="1200" dirty="0">
                <a:ln w="0"/>
                <a:effectLst>
                  <a:outerShdw blurRad="38100" dist="19050" dir="2700000" algn="tl" rotWithShape="0">
                    <a:schemeClr val="dk1">
                      <a:alpha val="40000"/>
                    </a:schemeClr>
                  </a:outerShdw>
                </a:effectLst>
              </a:rPr>
              <a:t>Louisville, KY</a:t>
            </a:r>
          </a:p>
          <a:p>
            <a:pPr lvl="1"/>
            <a:r>
              <a:rPr lang="en-US" sz="1200" dirty="0">
                <a:ln w="0"/>
                <a:effectLst>
                  <a:outerShdw blurRad="38100" dist="19050" dir="2700000" algn="tl" rotWithShape="0">
                    <a:schemeClr val="dk1">
                      <a:alpha val="40000"/>
                    </a:schemeClr>
                  </a:outerShdw>
                </a:effectLst>
              </a:rPr>
              <a:t>(502) 540 2328</a:t>
            </a:r>
          </a:p>
          <a:p>
            <a:pPr lvl="1"/>
            <a:r>
              <a:rPr lang="en-US" sz="1200" dirty="0">
                <a:ln w="0"/>
                <a:effectLst>
                  <a:outerShdw blurRad="38100" dist="19050" dir="2700000" algn="tl" rotWithShape="0">
                    <a:schemeClr val="dk1">
                      <a:alpha val="40000"/>
                    </a:schemeClr>
                  </a:outerShdw>
                </a:effectLst>
                <a:hlinkClick r:id="rId2"/>
              </a:rPr>
              <a:t>lira.Johnson@dinsmore.com</a:t>
            </a:r>
            <a:r>
              <a:rPr lang="en-US" sz="1200" dirty="0">
                <a:ln w="0"/>
                <a:effectLst>
                  <a:outerShdw blurRad="38100" dist="19050" dir="2700000" algn="tl" rotWithShape="0">
                    <a:schemeClr val="dk1">
                      <a:alpha val="40000"/>
                    </a:schemeClr>
                  </a:outerShdw>
                </a:effectLst>
              </a:rPr>
              <a:t> </a:t>
            </a:r>
          </a:p>
        </p:txBody>
      </p:sp>
      <p:sp>
        <p:nvSpPr>
          <p:cNvPr id="7" name="Text Placeholder 6"/>
          <p:cNvSpPr>
            <a:spLocks noGrp="1" noRot="1" noMove="1" noResize="1" noEditPoints="1" noAdjustHandles="1" noChangeArrowheads="1" noChangeShapeType="1"/>
          </p:cNvSpPr>
          <p:nvPr>
            <p:ph type="body" sz="quarter" idx="91"/>
          </p:nvPr>
        </p:nvSpPr>
        <p:spPr>
          <a:xfrm>
            <a:off x="4999489" y="1382379"/>
            <a:ext cx="2308620" cy="3315687"/>
          </a:xfrm>
          <a:noFill/>
        </p:spPr>
        <p:txBody>
          <a:bodyPr/>
          <a:lstStyle/>
          <a:p>
            <a:pPr marL="0" indent="0">
              <a:buNone/>
            </a:pPr>
            <a:r>
              <a:rPr lang="en-US" b="0" dirty="0" smtClean="0">
                <a:ln w="0"/>
                <a:solidFill>
                  <a:schemeClr val="tx1"/>
                </a:solidFill>
                <a:effectLst>
                  <a:outerShdw blurRad="38100" dist="19050" dir="2700000" algn="tl" rotWithShape="0">
                    <a:schemeClr val="dk1">
                      <a:alpha val="40000"/>
                    </a:schemeClr>
                  </a:outerShdw>
                </a:effectLst>
              </a:rPr>
              <a:t>Daniel S. Zinsmaster</a:t>
            </a:r>
            <a:endParaRPr lang="en-US" b="0" dirty="0">
              <a:ln w="0"/>
              <a:solidFill>
                <a:schemeClr val="tx1"/>
              </a:solidFill>
              <a:effectLst>
                <a:outerShdw blurRad="38100" dist="19050" dir="2700000" algn="tl" rotWithShape="0">
                  <a:schemeClr val="dk1">
                    <a:alpha val="40000"/>
                  </a:schemeClr>
                </a:outerShdw>
              </a:effectLst>
            </a:endParaRPr>
          </a:p>
          <a:p>
            <a:pPr lvl="1"/>
            <a:r>
              <a:rPr lang="en-US" sz="1200" dirty="0" smtClean="0">
                <a:ln w="0"/>
                <a:effectLst>
                  <a:outerShdw blurRad="38100" dist="19050" dir="2700000" algn="tl" rotWithShape="0">
                    <a:schemeClr val="dk1">
                      <a:alpha val="40000"/>
                    </a:schemeClr>
                  </a:outerShdw>
                </a:effectLst>
              </a:rPr>
              <a:t>Partner</a:t>
            </a:r>
            <a:endParaRPr lang="en-US" sz="1200" dirty="0">
              <a:ln w="0"/>
              <a:effectLst>
                <a:outerShdw blurRad="38100" dist="19050" dir="2700000" algn="tl" rotWithShape="0">
                  <a:schemeClr val="dk1">
                    <a:alpha val="40000"/>
                  </a:schemeClr>
                </a:outerShdw>
              </a:effectLst>
            </a:endParaRPr>
          </a:p>
          <a:p>
            <a:pPr lvl="1"/>
            <a:r>
              <a:rPr lang="en-US" sz="1200" dirty="0" smtClean="0">
                <a:ln w="0"/>
                <a:effectLst>
                  <a:outerShdw blurRad="38100" dist="19050" dir="2700000" algn="tl" rotWithShape="0">
                    <a:schemeClr val="dk1">
                      <a:alpha val="40000"/>
                    </a:schemeClr>
                  </a:outerShdw>
                </a:effectLst>
              </a:rPr>
              <a:t>Columbus, OH</a:t>
            </a:r>
            <a:endParaRPr lang="en-US" sz="1200" dirty="0">
              <a:ln w="0"/>
              <a:effectLst>
                <a:outerShdw blurRad="38100" dist="19050" dir="2700000" algn="tl" rotWithShape="0">
                  <a:schemeClr val="dk1">
                    <a:alpha val="40000"/>
                  </a:schemeClr>
                </a:outerShdw>
              </a:effectLst>
            </a:endParaRPr>
          </a:p>
          <a:p>
            <a:pPr lvl="1"/>
            <a:r>
              <a:rPr lang="en-US" sz="1200" dirty="0" smtClean="0">
                <a:ln w="0"/>
                <a:effectLst>
                  <a:outerShdw blurRad="38100" dist="19050" dir="2700000" algn="tl" rotWithShape="0">
                    <a:schemeClr val="dk1">
                      <a:alpha val="40000"/>
                    </a:schemeClr>
                  </a:outerShdw>
                </a:effectLst>
              </a:rPr>
              <a:t>(614) 628-6949</a:t>
            </a:r>
            <a:endParaRPr lang="en-US" sz="1200" dirty="0">
              <a:ln w="0"/>
              <a:effectLst>
                <a:outerShdw blurRad="38100" dist="19050" dir="2700000" algn="tl" rotWithShape="0">
                  <a:schemeClr val="dk1">
                    <a:alpha val="40000"/>
                  </a:schemeClr>
                </a:outerShdw>
              </a:effectLst>
            </a:endParaRPr>
          </a:p>
          <a:p>
            <a:pPr lvl="1"/>
            <a:r>
              <a:rPr lang="en-US" sz="1200" dirty="0">
                <a:ln w="0"/>
                <a:effectLst>
                  <a:outerShdw blurRad="38100" dist="19050" dir="2700000" algn="tl" rotWithShape="0">
                    <a:schemeClr val="dk1">
                      <a:alpha val="40000"/>
                    </a:schemeClr>
                  </a:outerShdw>
                </a:effectLst>
                <a:hlinkClick r:id="rId3"/>
              </a:rPr>
              <a:t>daniel.zinsmaster@dinsmore.com</a:t>
            </a:r>
            <a:r>
              <a:rPr lang="en-US" sz="1000" dirty="0">
                <a:ln w="0"/>
                <a:effectLst>
                  <a:outerShdw blurRad="38100" dist="19050" dir="2700000" algn="tl" rotWithShape="0">
                    <a:schemeClr val="dk1">
                      <a:alpha val="40000"/>
                    </a:schemeClr>
                  </a:outerShdw>
                </a:effectLst>
              </a:rPr>
              <a:t> </a:t>
            </a:r>
          </a:p>
        </p:txBody>
      </p:sp>
      <p:sp>
        <p:nvSpPr>
          <p:cNvPr id="31" name="TextBox 30">
            <a:extLst>
              <a:ext uri="{FF2B5EF4-FFF2-40B4-BE49-F238E27FC236}">
                <a16:creationId xmlns:a16="http://schemas.microsoft.com/office/drawing/2014/main" id="{B30EF2E4-1BC9-970C-BDE3-BC32766BF723}"/>
              </a:ext>
            </a:extLst>
          </p:cNvPr>
          <p:cNvSpPr txBox="1"/>
          <p:nvPr/>
        </p:nvSpPr>
        <p:spPr>
          <a:xfrm>
            <a:off x="328568" y="5177390"/>
            <a:ext cx="8136718" cy="707886"/>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n-US" sz="4000" b="1" dirty="0"/>
              <a:t>Presenters</a:t>
            </a:r>
          </a:p>
        </p:txBody>
      </p:sp>
      <p:sp>
        <p:nvSpPr>
          <p:cNvPr id="32" name="Slide Number Placeholder 31">
            <a:extLst>
              <a:ext uri="{FF2B5EF4-FFF2-40B4-BE49-F238E27FC236}">
                <a16:creationId xmlns:a16="http://schemas.microsoft.com/office/drawing/2014/main" id="{735603FC-4BFC-B10D-D9B6-38696F53529E}"/>
              </a:ext>
            </a:extLst>
          </p:cNvPr>
          <p:cNvSpPr>
            <a:spLocks noGrp="1"/>
          </p:cNvSpPr>
          <p:nvPr>
            <p:ph type="sldNum" sz="quarter" idx="11"/>
          </p:nvPr>
        </p:nvSpPr>
        <p:spPr/>
        <p:txBody>
          <a:bodyPr/>
          <a:lstStyle/>
          <a:p>
            <a:fld id="{6AA2F069-9F0F-486A-B7CB-CB4DA40FCA07}" type="slidenum">
              <a:rPr lang="en-US" smtClean="0"/>
              <a:pPr/>
              <a:t>2</a:t>
            </a:fld>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2514" y="749932"/>
            <a:ext cx="1582569" cy="18288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1203" y="781657"/>
            <a:ext cx="1582569" cy="1828800"/>
          </a:xfrm>
          <a:prstGeom prst="rect">
            <a:avLst/>
          </a:prstGeom>
        </p:spPr>
      </p:pic>
    </p:spTree>
    <p:extLst>
      <p:ext uri="{BB962C8B-B14F-4D97-AF65-F5344CB8AC3E}">
        <p14:creationId xmlns:p14="http://schemas.microsoft.com/office/powerpoint/2010/main" val="227910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Bona-Fide Practitioner-Patient Relationship</a:t>
            </a:r>
          </a:p>
        </p:txBody>
      </p:sp>
      <p:sp>
        <p:nvSpPr>
          <p:cNvPr id="2" name="Content Placeholder 1"/>
          <p:cNvSpPr>
            <a:spLocks noGrp="1"/>
          </p:cNvSpPr>
          <p:nvPr>
            <p:ph sz="quarter" idx="10"/>
          </p:nvPr>
        </p:nvSpPr>
        <p:spPr>
          <a:xfrm>
            <a:off x="755982" y="2037782"/>
            <a:ext cx="10812484" cy="3683358"/>
          </a:xfrm>
        </p:spPr>
        <p:txBody>
          <a:bodyPr vert="horz" lIns="91440" tIns="45720" rIns="91440" bIns="45720" rtlCol="0" anchor="ctr">
            <a:normAutofit/>
          </a:bodyPr>
          <a:lstStyle/>
          <a:p>
            <a:pPr>
              <a:lnSpc>
                <a:spcPct val="90000"/>
              </a:lnSpc>
              <a:spcAft>
                <a:spcPts val="600"/>
              </a:spcAft>
            </a:pPr>
            <a:r>
              <a:rPr lang="en-US" b="1" dirty="0">
                <a:solidFill>
                  <a:schemeClr val="tx1"/>
                </a:solidFill>
              </a:rPr>
              <a:t>A treating or consulting relationship </a:t>
            </a:r>
            <a:r>
              <a:rPr lang="en-US" b="1" dirty="0" smtClean="0">
                <a:solidFill>
                  <a:schemeClr val="tx1"/>
                </a:solidFill>
              </a:rPr>
              <a:t>where </a:t>
            </a:r>
            <a:r>
              <a:rPr lang="en-US" b="1" dirty="0">
                <a:solidFill>
                  <a:schemeClr val="tx1"/>
                </a:solidFill>
              </a:rPr>
              <a:t>the medicinal cannabis practitioner has:</a:t>
            </a:r>
          </a:p>
          <a:p>
            <a:pPr marL="687388" lvl="2" indent="-342900">
              <a:lnSpc>
                <a:spcPct val="90000"/>
              </a:lnSpc>
              <a:spcAft>
                <a:spcPts val="600"/>
              </a:spcAft>
              <a:buFont typeface="Wingdings" panose="05000000000000000000" pitchFamily="2" charset="2"/>
              <a:buChar char="q"/>
            </a:pPr>
            <a:r>
              <a:rPr lang="en-US" sz="2000" dirty="0" smtClean="0"/>
              <a:t>Completed </a:t>
            </a:r>
            <a:r>
              <a:rPr lang="en-US" sz="2000" dirty="0"/>
              <a:t>an initial in-person examination and assessment.</a:t>
            </a:r>
          </a:p>
          <a:p>
            <a:pPr marL="687388" lvl="2" indent="-342900">
              <a:lnSpc>
                <a:spcPct val="90000"/>
              </a:lnSpc>
              <a:spcAft>
                <a:spcPts val="600"/>
              </a:spcAft>
              <a:buFont typeface="Wingdings" panose="05000000000000000000" pitchFamily="2" charset="2"/>
              <a:buChar char="q"/>
            </a:pPr>
            <a:r>
              <a:rPr lang="en-US" sz="2000" dirty="0" smtClean="0"/>
              <a:t>Consulted </a:t>
            </a:r>
            <a:r>
              <a:rPr lang="en-US" sz="2000" dirty="0"/>
              <a:t>with the patient about the medical, therapeutic, and palliative benefits of medicinal cannabis.</a:t>
            </a:r>
          </a:p>
          <a:p>
            <a:pPr marL="687388" lvl="2" indent="-342900">
              <a:lnSpc>
                <a:spcPct val="90000"/>
              </a:lnSpc>
              <a:spcAft>
                <a:spcPts val="600"/>
              </a:spcAft>
              <a:buFont typeface="Wingdings" panose="05000000000000000000" pitchFamily="2" charset="2"/>
              <a:buChar char="q"/>
            </a:pPr>
            <a:r>
              <a:rPr lang="en-US" sz="2000" dirty="0" smtClean="0"/>
              <a:t>Advised </a:t>
            </a:r>
            <a:r>
              <a:rPr lang="en-US" sz="2000" dirty="0"/>
              <a:t>patient on the risk and side effects</a:t>
            </a:r>
          </a:p>
          <a:p>
            <a:pPr marL="687388" lvl="2" indent="-342900">
              <a:lnSpc>
                <a:spcPct val="90000"/>
              </a:lnSpc>
              <a:spcAft>
                <a:spcPts val="600"/>
              </a:spcAft>
              <a:buFont typeface="Wingdings" panose="05000000000000000000" pitchFamily="2" charset="2"/>
              <a:buChar char="q"/>
            </a:pPr>
            <a:r>
              <a:rPr lang="en-US" sz="2000" dirty="0" smtClean="0"/>
              <a:t>Established </a:t>
            </a:r>
            <a:r>
              <a:rPr lang="en-US" sz="2000" dirty="0"/>
              <a:t>an expectation that the practitioner will provide follow-up care.</a:t>
            </a:r>
          </a:p>
        </p:txBody>
      </p:sp>
      <p:sp>
        <p:nvSpPr>
          <p:cNvPr id="4" name="Slide Number Placeholder 3">
            <a:extLst>
              <a:ext uri="{FF2B5EF4-FFF2-40B4-BE49-F238E27FC236}">
                <a16:creationId xmlns:a16="http://schemas.microsoft.com/office/drawing/2014/main" id="{BD43D056-6F06-B98E-4641-F57C063B4087}"/>
              </a:ext>
            </a:extLst>
          </p:cNvPr>
          <p:cNvSpPr>
            <a:spLocks noGrp="1"/>
          </p:cNvSpPr>
          <p:nvPr>
            <p:ph type="sldNum" sz="quarter" idx="4"/>
          </p:nvPr>
        </p:nvSpPr>
        <p:spPr/>
        <p:txBody>
          <a:bodyPr/>
          <a:lstStyle/>
          <a:p>
            <a:fld id="{A6D1340B-B320-4949-80C8-72CFFBD72CAA}" type="slidenum">
              <a:rPr lang="en-US" smtClean="0"/>
              <a:t>20</a:t>
            </a:fld>
            <a:endParaRPr lang="en-US" baseline="30000"/>
          </a:p>
        </p:txBody>
      </p:sp>
    </p:spTree>
    <p:extLst>
      <p:ext uri="{BB962C8B-B14F-4D97-AF65-F5344CB8AC3E}">
        <p14:creationId xmlns:p14="http://schemas.microsoft.com/office/powerpoint/2010/main" val="1131139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ctr"/>
            <a:r>
              <a:rPr lang="en-US" sz="4000" kern="1200" dirty="0">
                <a:solidFill>
                  <a:srgbClr val="FFFFFF"/>
                </a:solidFill>
                <a:latin typeface="Tahoma" panose="020B0604030504040204" pitchFamily="34" charset="0"/>
                <a:ea typeface="Tahoma" panose="020B0604030504040204" pitchFamily="34" charset="0"/>
                <a:cs typeface="Tahoma" panose="020B0604030504040204" pitchFamily="34" charset="0"/>
              </a:rPr>
              <a:t>Qualified Conditions</a:t>
            </a:r>
          </a:p>
        </p:txBody>
      </p:sp>
      <p:sp>
        <p:nvSpPr>
          <p:cNvPr id="7" name="Content Placeholder 6"/>
          <p:cNvSpPr>
            <a:spLocks noGrp="1"/>
          </p:cNvSpPr>
          <p:nvPr>
            <p:ph sz="quarter" idx="10"/>
          </p:nvPr>
        </p:nvSpPr>
        <p:spPr>
          <a:xfrm>
            <a:off x="4504548" y="1237785"/>
            <a:ext cx="6861058" cy="4369222"/>
          </a:xfrm>
        </p:spPr>
        <p:txBody>
          <a:bodyPr vert="horz" lIns="91440" tIns="45720" rIns="91440" bIns="45720" numCol="2" rtlCol="0" anchor="ctr">
            <a:normAutofit/>
          </a:bodyPr>
          <a:lstStyle/>
          <a:p>
            <a:pPr>
              <a:lnSpc>
                <a:spcPct val="90000"/>
              </a:lnSpc>
              <a:spcAft>
                <a:spcPts val="1200"/>
              </a:spcAft>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Any type or form of cancer</a:t>
            </a:r>
          </a:p>
          <a:p>
            <a:pPr>
              <a:lnSpc>
                <a:spcPct val="90000"/>
              </a:lnSpc>
              <a:spcAft>
                <a:spcPts val="1200"/>
              </a:spcAft>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Chronic or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Debilitating Pain</a:t>
            </a:r>
          </a:p>
          <a:p>
            <a:pPr>
              <a:lnSpc>
                <a:spcPct val="90000"/>
              </a:lnSpc>
              <a:spcAft>
                <a:spcPts val="1200"/>
              </a:spcAft>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Epilepsy or any other type of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seizure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disorder</a:t>
            </a:r>
          </a:p>
          <a:p>
            <a:pPr>
              <a:lnSpc>
                <a:spcPct val="90000"/>
              </a:lnSpc>
              <a:spcAft>
                <a:spcPts val="1200"/>
              </a:spcAft>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Multiple Sclerosis</a:t>
            </a:r>
          </a:p>
          <a:p>
            <a:pPr>
              <a:lnSpc>
                <a:spcPct val="90000"/>
              </a:lnSpc>
              <a:spcAft>
                <a:spcPts val="1200"/>
              </a:spcAft>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Muscle Spasms</a:t>
            </a:r>
          </a:p>
          <a:p>
            <a:pPr>
              <a:lnSpc>
                <a:spcPct val="90000"/>
              </a:lnSpc>
              <a:spcAft>
                <a:spcPts val="1200"/>
              </a:spcAft>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Spasticity </a:t>
            </a:r>
          </a:p>
          <a:p>
            <a:pPr>
              <a:lnSpc>
                <a:spcPct val="90000"/>
              </a:lnSpc>
              <a:spcAft>
                <a:spcPts val="1200"/>
              </a:spcAft>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Chronic Nausea or Cyclical Vomiting</a:t>
            </a:r>
          </a:p>
          <a:p>
            <a:pPr>
              <a:lnSpc>
                <a:spcPct val="90000"/>
              </a:lnSpc>
              <a:spcAft>
                <a:spcPts val="1200"/>
              </a:spcAft>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Post-traumatic stress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disorder</a:t>
            </a:r>
          </a:p>
          <a:p>
            <a:pPr>
              <a:lnSpc>
                <a:spcPct val="90000"/>
              </a:lnSpc>
              <a:spcAft>
                <a:spcPts val="1200"/>
              </a:spcAft>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Any other medical condition or disease for which the Kentucky Center for Cannabis finds appropriate</a:t>
            </a:r>
          </a:p>
          <a:p>
            <a:pPr>
              <a:lnSpc>
                <a:spcPct val="90000"/>
              </a:lnSpc>
              <a:spcAft>
                <a:spcPts val="600"/>
              </a:spcAft>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3522F8E4-4B89-DFF4-07E1-C58134C6883D}"/>
              </a:ext>
            </a:extLst>
          </p:cNvPr>
          <p:cNvSpPr>
            <a:spLocks noGrp="1"/>
          </p:cNvSpPr>
          <p:nvPr>
            <p:ph type="sldNum" sz="quarter" idx="4"/>
          </p:nvPr>
        </p:nvSpPr>
        <p:spPr/>
        <p:txBody>
          <a:bodyPr/>
          <a:lstStyle/>
          <a:p>
            <a:fld id="{A6D1340B-B320-4949-80C8-72CFFBD72CAA}" type="slidenum">
              <a:rPr lang="en-US" smtClean="0"/>
              <a:t>21</a:t>
            </a:fld>
            <a:endParaRPr lang="en-US" baseline="30000"/>
          </a:p>
        </p:txBody>
      </p:sp>
    </p:spTree>
    <p:extLst>
      <p:ext uri="{BB962C8B-B14F-4D97-AF65-F5344CB8AC3E}">
        <p14:creationId xmlns:p14="http://schemas.microsoft.com/office/powerpoint/2010/main" val="2282171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r>
              <a:rPr lang="en-US" sz="4000">
                <a:solidFill>
                  <a:srgbClr val="FFFFFF"/>
                </a:solidFill>
              </a:rPr>
              <a:t>Who Else Can Buy Medicinal Cannabis?</a:t>
            </a:r>
          </a:p>
        </p:txBody>
      </p:sp>
      <p:sp>
        <p:nvSpPr>
          <p:cNvPr id="3" name="Content Placeholder 2"/>
          <p:cNvSpPr>
            <a:spLocks noGrp="1"/>
          </p:cNvSpPr>
          <p:nvPr>
            <p:ph idx="1"/>
          </p:nvPr>
        </p:nvSpPr>
        <p:spPr>
          <a:xfrm>
            <a:off x="459351" y="1891970"/>
            <a:ext cx="10636280" cy="4109585"/>
          </a:xfrm>
        </p:spPr>
        <p:txBody>
          <a:bodyPr anchor="ctr">
            <a:normAutofit/>
          </a:bodyPr>
          <a:lstStyle/>
          <a:p>
            <a:pPr>
              <a:buFont typeface="Wingdings" panose="05000000000000000000" pitchFamily="2" charset="2"/>
              <a:buChar char="Ø"/>
            </a:pPr>
            <a:r>
              <a:rPr lang="en-US" sz="2400" b="1" dirty="0"/>
              <a:t>Designated Caregivers</a:t>
            </a:r>
          </a:p>
          <a:p>
            <a:pPr lvl="1"/>
            <a:r>
              <a:rPr lang="en-US" dirty="0"/>
              <a:t>A person who is a resident of Kentucky that is at least twenty-one (21) years of age who has not been convicted of a disqualifying felony offense, has agreed to assist no more the three (3) registered qualified patients with the use of medicinal cannabis, and is register with the Cabinet.</a:t>
            </a:r>
          </a:p>
          <a:p>
            <a:pPr>
              <a:buFont typeface="Wingdings" panose="05000000000000000000" pitchFamily="2" charset="2"/>
              <a:buChar char="Ø"/>
            </a:pPr>
            <a:r>
              <a:rPr lang="en-US" sz="2400" b="1" dirty="0"/>
              <a:t>Visiting Qualified Patients</a:t>
            </a:r>
          </a:p>
          <a:p>
            <a:pPr lvl="1"/>
            <a:r>
              <a:rPr lang="en-US" dirty="0"/>
              <a:t>A person who has registered as such through the cabinet or who possesses a valid out-of-state registry identification card and documentation of having been diagnosed with a qualifying medical condition (presumably by Kentucky’s definition).</a:t>
            </a:r>
          </a:p>
        </p:txBody>
      </p:sp>
      <p:sp>
        <p:nvSpPr>
          <p:cNvPr id="4" name="Slide Number Placeholder 3">
            <a:extLst>
              <a:ext uri="{FF2B5EF4-FFF2-40B4-BE49-F238E27FC236}">
                <a16:creationId xmlns:a16="http://schemas.microsoft.com/office/drawing/2014/main" id="{D34517F2-A4F9-6140-D1AE-AFA07A55A158}"/>
              </a:ext>
            </a:extLst>
          </p:cNvPr>
          <p:cNvSpPr>
            <a:spLocks noGrp="1"/>
          </p:cNvSpPr>
          <p:nvPr>
            <p:ph type="sldNum" sz="quarter" idx="12"/>
          </p:nvPr>
        </p:nvSpPr>
        <p:spPr/>
        <p:txBody>
          <a:bodyPr/>
          <a:lstStyle/>
          <a:p>
            <a:fld id="{D6BF1905-BBB9-4200-B84C-FC5A2B6040D3}" type="slidenum">
              <a:rPr lang="en-US" smtClean="0"/>
              <a:t>22</a:t>
            </a:fld>
            <a:endParaRPr lang="en-US"/>
          </a:p>
        </p:txBody>
      </p:sp>
    </p:spTree>
    <p:extLst>
      <p:ext uri="{BB962C8B-B14F-4D97-AF65-F5344CB8AC3E}">
        <p14:creationId xmlns:p14="http://schemas.microsoft.com/office/powerpoint/2010/main" val="725977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a:solidFill>
                  <a:srgbClr val="FFFFFF"/>
                </a:solidFill>
                <a:latin typeface="+mj-lt"/>
                <a:ea typeface="+mj-ea"/>
                <a:cs typeface="+mj-cs"/>
              </a:rPr>
              <a:t>Limitations</a:t>
            </a:r>
          </a:p>
        </p:txBody>
      </p:sp>
      <p:sp>
        <p:nvSpPr>
          <p:cNvPr id="2" name="Content Placeholder 1"/>
          <p:cNvSpPr>
            <a:spLocks noGrp="1"/>
          </p:cNvSpPr>
          <p:nvPr>
            <p:ph sz="quarter" idx="10"/>
          </p:nvPr>
        </p:nvSpPr>
        <p:spPr>
          <a:xfrm>
            <a:off x="847493" y="2029522"/>
            <a:ext cx="10749775" cy="4218877"/>
          </a:xfrm>
        </p:spPr>
        <p:txBody>
          <a:bodyPr vert="horz" lIns="91440" tIns="45720" rIns="91440" bIns="45720" rtlCol="0" anchor="ctr">
            <a:normAutofit fontScale="55000" lnSpcReduction="20000"/>
          </a:bodyPr>
          <a:lstStyle/>
          <a:p>
            <a:pPr>
              <a:lnSpc>
                <a:spcPct val="90000"/>
              </a:lnSpc>
              <a:spcAft>
                <a:spcPts val="1800"/>
              </a:spcAft>
            </a:pPr>
            <a:r>
              <a:rPr lang="en-US" sz="4400" dirty="0">
                <a:solidFill>
                  <a:schemeClr val="tx1"/>
                </a:solidFill>
              </a:rPr>
              <a:t>A patient may have up to a 30-day supply in their residence and a 10-day supply on their person. However practitioners may authorize a larger quantity if the practitioner reasonably believes a normal 30-day supply would be insufficient.</a:t>
            </a:r>
          </a:p>
          <a:p>
            <a:pPr>
              <a:lnSpc>
                <a:spcPct val="90000"/>
              </a:lnSpc>
              <a:spcAft>
                <a:spcPts val="1800"/>
              </a:spcAft>
            </a:pPr>
            <a:r>
              <a:rPr lang="en-US" sz="4400" dirty="0">
                <a:solidFill>
                  <a:schemeClr val="tx1"/>
                </a:solidFill>
              </a:rPr>
              <a:t>Medical cannabis that is not at one’s residence must be kept in the original container it was purchased in.</a:t>
            </a:r>
          </a:p>
          <a:p>
            <a:pPr>
              <a:lnSpc>
                <a:spcPct val="90000"/>
              </a:lnSpc>
              <a:spcAft>
                <a:spcPts val="1800"/>
              </a:spcAft>
            </a:pPr>
            <a:r>
              <a:rPr lang="en-US" sz="4400" dirty="0">
                <a:solidFill>
                  <a:schemeClr val="tx1"/>
                </a:solidFill>
              </a:rPr>
              <a:t>Cannabis cannot be within the driver’s reach while operating a motor vehicle.</a:t>
            </a:r>
          </a:p>
          <a:p>
            <a:pPr>
              <a:lnSpc>
                <a:spcPct val="90000"/>
              </a:lnSpc>
              <a:spcAft>
                <a:spcPts val="1800"/>
              </a:spcAft>
            </a:pPr>
            <a:r>
              <a:rPr lang="en-US" sz="4400" dirty="0">
                <a:solidFill>
                  <a:schemeClr val="tx1"/>
                </a:solidFill>
              </a:rPr>
              <a:t>Home cultivation is not allowed.</a:t>
            </a:r>
          </a:p>
          <a:p>
            <a:pPr>
              <a:lnSpc>
                <a:spcPct val="90000"/>
              </a:lnSpc>
              <a:spcAft>
                <a:spcPts val="1800"/>
              </a:spcAft>
            </a:pPr>
            <a:r>
              <a:rPr lang="en-US" sz="4400" dirty="0">
                <a:solidFill>
                  <a:schemeClr val="tx1"/>
                </a:solidFill>
              </a:rPr>
              <a:t>35% cap for raw cannabis, edibles cannot exceed 10 mg of THC per serving, and concentrates are capped at 70% THC.</a:t>
            </a:r>
          </a:p>
          <a:p>
            <a:pPr>
              <a:lnSpc>
                <a:spcPct val="90000"/>
              </a:lnSpc>
              <a:spcAft>
                <a:spcPts val="600"/>
              </a:spcAft>
            </a:pPr>
            <a:r>
              <a:rPr lang="en-US" sz="4400" dirty="0">
                <a:solidFill>
                  <a:schemeClr val="tx1"/>
                </a:solidFill>
              </a:rPr>
              <a:t>Patients cannot do any task under the influence of cannabis that would be considered negligent</a:t>
            </a:r>
            <a:r>
              <a:rPr lang="en-US" sz="4400" dirty="0" smtClean="0">
                <a:solidFill>
                  <a:schemeClr val="tx1"/>
                </a:solidFill>
              </a:rPr>
              <a:t>.</a:t>
            </a:r>
            <a:endParaRPr lang="en-US" sz="2000" dirty="0">
              <a:solidFill>
                <a:schemeClr val="tx1"/>
              </a:solidFill>
            </a:endParaRPr>
          </a:p>
          <a:p>
            <a:pPr marL="0" lvl="1" indent="-228600">
              <a:lnSpc>
                <a:spcPct val="90000"/>
              </a:lnSpc>
              <a:spcAft>
                <a:spcPts val="600"/>
              </a:spcAft>
            </a:pPr>
            <a:endParaRPr lang="en-US" sz="2000" dirty="0"/>
          </a:p>
          <a:p>
            <a:pPr>
              <a:lnSpc>
                <a:spcPct val="90000"/>
              </a:lnSpc>
              <a:spcAft>
                <a:spcPts val="600"/>
              </a:spcAft>
            </a:pPr>
            <a:endParaRPr lang="en-US" sz="2000" dirty="0">
              <a:solidFill>
                <a:schemeClr val="tx1"/>
              </a:solidFill>
            </a:endParaRPr>
          </a:p>
        </p:txBody>
      </p:sp>
      <p:sp>
        <p:nvSpPr>
          <p:cNvPr id="4" name="Slide Number Placeholder 3">
            <a:extLst>
              <a:ext uri="{FF2B5EF4-FFF2-40B4-BE49-F238E27FC236}">
                <a16:creationId xmlns:a16="http://schemas.microsoft.com/office/drawing/2014/main" id="{BC5B04A0-B24F-40EA-F9FF-DFC96D40B442}"/>
              </a:ext>
            </a:extLst>
          </p:cNvPr>
          <p:cNvSpPr>
            <a:spLocks noGrp="1"/>
          </p:cNvSpPr>
          <p:nvPr>
            <p:ph type="sldNum" sz="quarter" idx="4"/>
          </p:nvPr>
        </p:nvSpPr>
        <p:spPr/>
        <p:txBody>
          <a:bodyPr/>
          <a:lstStyle/>
          <a:p>
            <a:fld id="{A6D1340B-B320-4949-80C8-72CFFBD72CAA}" type="slidenum">
              <a:rPr lang="en-US" smtClean="0"/>
              <a:t>23</a:t>
            </a:fld>
            <a:endParaRPr lang="en-US" baseline="30000"/>
          </a:p>
        </p:txBody>
      </p:sp>
    </p:spTree>
    <p:extLst>
      <p:ext uri="{BB962C8B-B14F-4D97-AF65-F5344CB8AC3E}">
        <p14:creationId xmlns:p14="http://schemas.microsoft.com/office/powerpoint/2010/main" val="240182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Limitations (Cont.)</a:t>
            </a:r>
          </a:p>
        </p:txBody>
      </p:sp>
      <p:sp>
        <p:nvSpPr>
          <p:cNvPr id="2" name="Content Placeholder 1"/>
          <p:cNvSpPr>
            <a:spLocks noGrp="1"/>
          </p:cNvSpPr>
          <p:nvPr>
            <p:ph sz="quarter" idx="10"/>
          </p:nvPr>
        </p:nvSpPr>
        <p:spPr>
          <a:xfrm>
            <a:off x="626780" y="1622745"/>
            <a:ext cx="10549220" cy="4422604"/>
          </a:xfrm>
        </p:spPr>
        <p:txBody>
          <a:bodyPr vert="horz" lIns="91440" tIns="45720" rIns="91440" bIns="45720" rtlCol="0" anchor="ctr">
            <a:normAutofit/>
          </a:bodyPr>
          <a:lstStyle/>
          <a:p>
            <a:pPr>
              <a:lnSpc>
                <a:spcPct val="90000"/>
              </a:lnSpc>
              <a:spcAft>
                <a:spcPts val="1800"/>
              </a:spcAft>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Physicians or advance practice nurses authorized to provide written certifications for the use of medicinal cannabis cannot have an ownership or investment interest in or compensation agreement with a licensed cannabis business.  </a:t>
            </a:r>
          </a:p>
          <a:p>
            <a:pPr>
              <a:lnSpc>
                <a:spcPct val="90000"/>
              </a:lnSpc>
              <a:spcAft>
                <a:spcPts val="1800"/>
              </a:spcAft>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Health insurance, workers compensation, and governmental medical assistance (Medicaid) do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not need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to reimburse for medical cannabis costs.</a:t>
            </a:r>
          </a:p>
          <a:p>
            <a:pPr>
              <a:lnSpc>
                <a:spcPct val="90000"/>
              </a:lnSpc>
              <a:spcAft>
                <a:spcPts val="1800"/>
              </a:spcAft>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Employers may still choose to retain a drug-free workplaces.</a:t>
            </a:r>
          </a:p>
        </p:txBody>
      </p:sp>
      <p:sp>
        <p:nvSpPr>
          <p:cNvPr id="4" name="Slide Number Placeholder 3">
            <a:extLst>
              <a:ext uri="{FF2B5EF4-FFF2-40B4-BE49-F238E27FC236}">
                <a16:creationId xmlns:a16="http://schemas.microsoft.com/office/drawing/2014/main" id="{42AE2A10-6E19-0FAB-7A34-4D9BE9D8C435}"/>
              </a:ext>
            </a:extLst>
          </p:cNvPr>
          <p:cNvSpPr>
            <a:spLocks noGrp="1"/>
          </p:cNvSpPr>
          <p:nvPr>
            <p:ph type="sldNum" sz="quarter" idx="4"/>
          </p:nvPr>
        </p:nvSpPr>
        <p:spPr/>
        <p:txBody>
          <a:bodyPr/>
          <a:lstStyle/>
          <a:p>
            <a:fld id="{A6D1340B-B320-4949-80C8-72CFFBD72CAA}" type="slidenum">
              <a:rPr lang="en-US" smtClean="0"/>
              <a:t>24</a:t>
            </a:fld>
            <a:endParaRPr lang="en-US" baseline="30000"/>
          </a:p>
        </p:txBody>
      </p:sp>
    </p:spTree>
    <p:extLst>
      <p:ext uri="{BB962C8B-B14F-4D97-AF65-F5344CB8AC3E}">
        <p14:creationId xmlns:p14="http://schemas.microsoft.com/office/powerpoint/2010/main" val="1843363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Calibri" panose="020F0502020204030204"/>
              <a:cs typeface="Arial"/>
            </a:endParaRPr>
          </a:p>
        </p:txBody>
      </p:sp>
      <p:sp>
        <p:nvSpPr>
          <p:cNvPr id="12" name="Rectangle 11">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Calibri" panose="020F0502020204030204"/>
              <a:cs typeface="Arial"/>
            </a:endParaRPr>
          </a:p>
        </p:txBody>
      </p:sp>
      <p:sp>
        <p:nvSpPr>
          <p:cNvPr id="14" name="Rectangle 13">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Calibri" panose="020F0502020204030204"/>
              <a:cs typeface="Arial"/>
            </a:endParaRPr>
          </a:p>
        </p:txBody>
      </p:sp>
      <p:sp>
        <p:nvSpPr>
          <p:cNvPr id="16" name="Rectangle 15">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Calibri" panose="020F0502020204030204"/>
              <a:cs typeface="Arial"/>
            </a:endParaRPr>
          </a:p>
        </p:txBody>
      </p:sp>
      <p:sp>
        <p:nvSpPr>
          <p:cNvPr id="18" name="Rectangle 17">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Calibri" panose="020F0502020204030204"/>
              <a:cs typeface="Arial"/>
            </a:endParaRPr>
          </a:p>
        </p:txBody>
      </p:sp>
      <p:sp>
        <p:nvSpPr>
          <p:cNvPr id="3" name="Title 2"/>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dirty="0" smtClean="0">
                <a:solidFill>
                  <a:srgbClr val="FFFFFF"/>
                </a:solidFill>
                <a:latin typeface="Tahoma" panose="020B0604030504040204" pitchFamily="34" charset="0"/>
                <a:ea typeface="Tahoma" panose="020B0604030504040204" pitchFamily="34" charset="0"/>
                <a:cs typeface="Tahoma" panose="020B0604030504040204" pitchFamily="34" charset="0"/>
              </a:rPr>
              <a:t>Administrative </a:t>
            </a:r>
            <a:r>
              <a:rPr lang="en-US" sz="4000" kern="1200" dirty="0">
                <a:solidFill>
                  <a:srgbClr val="FFFFFF"/>
                </a:solidFill>
                <a:latin typeface="Tahoma" panose="020B0604030504040204" pitchFamily="34" charset="0"/>
                <a:ea typeface="Tahoma" panose="020B0604030504040204" pitchFamily="34" charset="0"/>
                <a:cs typeface="Tahoma" panose="020B0604030504040204" pitchFamily="34" charset="0"/>
              </a:rPr>
              <a:t>Rules</a:t>
            </a:r>
          </a:p>
        </p:txBody>
      </p:sp>
      <p:sp>
        <p:nvSpPr>
          <p:cNvPr id="2" name="Content Placeholder 1"/>
          <p:cNvSpPr>
            <a:spLocks noGrp="1"/>
          </p:cNvSpPr>
          <p:nvPr>
            <p:ph sz="quarter" idx="10"/>
          </p:nvPr>
        </p:nvSpPr>
        <p:spPr>
          <a:xfrm>
            <a:off x="1371599" y="1744823"/>
            <a:ext cx="9724031" cy="4256731"/>
          </a:xfrm>
        </p:spPr>
        <p:txBody>
          <a:bodyPr vert="horz" lIns="91440" tIns="45720" rIns="91440" bIns="45720" rtlCol="0" anchor="ctr">
            <a:normAutofit/>
          </a:bodyPr>
          <a:lstStyle/>
          <a:p>
            <a:pPr>
              <a:lnSpc>
                <a:spcPct val="90000"/>
              </a:lnSpc>
              <a:spcAft>
                <a:spcPts val="1800"/>
              </a:spcAft>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indent="-228600">
              <a:lnSpc>
                <a:spcPct val="90000"/>
              </a:lnSpc>
              <a:spcAft>
                <a:spcPts val="1800"/>
              </a:spcAft>
            </a:pPr>
            <a:r>
              <a:rPr lang="en-US" sz="2400" b="0" dirty="0" smtClean="0">
                <a:latin typeface="Tahoma" panose="020B0604030504040204" pitchFamily="34" charset="0"/>
                <a:ea typeface="Tahoma" panose="020B0604030504040204" pitchFamily="34" charset="0"/>
                <a:cs typeface="Tahoma" panose="020B0604030504040204" pitchFamily="34" charset="0"/>
              </a:rPr>
              <a:t>On </a:t>
            </a:r>
            <a:r>
              <a:rPr lang="en-US" sz="2400" b="0" dirty="0">
                <a:latin typeface="Tahoma" panose="020B0604030504040204" pitchFamily="34" charset="0"/>
                <a:ea typeface="Tahoma" panose="020B0604030504040204" pitchFamily="34" charset="0"/>
                <a:cs typeface="Tahoma" panose="020B0604030504040204" pitchFamily="34" charset="0"/>
              </a:rPr>
              <a:t>January 4, 2024 the Cabinet of Health and Family </a:t>
            </a:r>
            <a:r>
              <a:rPr lang="en-US" sz="2400" b="0" dirty="0" smtClean="0">
                <a:latin typeface="Tahoma" panose="020B0604030504040204" pitchFamily="34" charset="0"/>
                <a:ea typeface="Tahoma" panose="020B0604030504040204" pitchFamily="34" charset="0"/>
                <a:cs typeface="Tahoma" panose="020B0604030504040204" pitchFamily="34" charset="0"/>
              </a:rPr>
              <a:t>Services (“CHFS”) </a:t>
            </a:r>
            <a:r>
              <a:rPr lang="en-US" sz="2400" b="0" dirty="0">
                <a:latin typeface="Tahoma" panose="020B0604030504040204" pitchFamily="34" charset="0"/>
                <a:ea typeface="Tahoma" panose="020B0604030504040204" pitchFamily="34" charset="0"/>
                <a:cs typeface="Tahoma" panose="020B0604030504040204" pitchFamily="34" charset="0"/>
              </a:rPr>
              <a:t>released proposed regulations </a:t>
            </a:r>
            <a:r>
              <a:rPr lang="en-US" sz="2400" b="0" dirty="0" smtClean="0">
                <a:latin typeface="Tahoma" panose="020B0604030504040204" pitchFamily="34" charset="0"/>
                <a:ea typeface="Tahoma" panose="020B0604030504040204" pitchFamily="34" charset="0"/>
                <a:cs typeface="Tahoma" panose="020B0604030504040204" pitchFamily="34" charset="0"/>
              </a:rPr>
              <a:t>governing the business aspects of growing, processing, and dispensing.</a:t>
            </a:r>
            <a:endParaRPr lang="en-US" sz="2400" b="0" dirty="0">
              <a:latin typeface="Tahoma" panose="020B0604030504040204" pitchFamily="34" charset="0"/>
              <a:ea typeface="Tahoma" panose="020B0604030504040204" pitchFamily="34" charset="0"/>
              <a:cs typeface="Tahoma" panose="020B0604030504040204" pitchFamily="34" charset="0"/>
            </a:endParaRPr>
          </a:p>
          <a:p>
            <a:pPr lvl="1" indent="-228600">
              <a:lnSpc>
                <a:spcPct val="90000"/>
              </a:lnSpc>
              <a:spcAft>
                <a:spcPts val="1800"/>
              </a:spcAft>
            </a:pPr>
            <a:r>
              <a:rPr lang="en-US" sz="2400" b="0" dirty="0" smtClean="0">
                <a:latin typeface="Tahoma" panose="020B0604030504040204" pitchFamily="34" charset="0"/>
                <a:ea typeface="Tahoma" panose="020B0604030504040204" pitchFamily="34" charset="0"/>
                <a:cs typeface="Tahoma" panose="020B0604030504040204" pitchFamily="34" charset="0"/>
              </a:rPr>
              <a:t>On March 14, CHFS issued proposed regulations on caregiver/patient interactions.</a:t>
            </a:r>
          </a:p>
          <a:p>
            <a:pPr lvl="1" indent="-228600">
              <a:lnSpc>
                <a:spcPct val="90000"/>
              </a:lnSpc>
              <a:spcAft>
                <a:spcPts val="1800"/>
              </a:spcAft>
            </a:pPr>
            <a:r>
              <a:rPr lang="en-US" sz="2400" b="0" dirty="0" smtClean="0">
                <a:latin typeface="Tahoma" panose="020B0604030504040204" pitchFamily="34" charset="0"/>
                <a:ea typeface="Tahoma" panose="020B0604030504040204" pitchFamily="34" charset="0"/>
                <a:cs typeface="Tahoma" panose="020B0604030504040204" pitchFamily="34" charset="0"/>
              </a:rPr>
              <a:t>On April 18, 2024, CHFS issued “emergency” regulations, effective immediately, on licensure as a cannabis business.</a:t>
            </a:r>
            <a:endParaRPr lang="en-US" sz="2400" b="0" dirty="0">
              <a:latin typeface="Tahoma" panose="020B0604030504040204" pitchFamily="34" charset="0"/>
              <a:ea typeface="Tahoma" panose="020B0604030504040204" pitchFamily="34" charset="0"/>
              <a:cs typeface="Tahoma" panose="020B0604030504040204" pitchFamily="34" charset="0"/>
            </a:endParaRPr>
          </a:p>
          <a:p>
            <a:pPr lvl="2" indent="-228600">
              <a:lnSpc>
                <a:spcPct val="90000"/>
              </a:lnSpc>
              <a:spcAft>
                <a:spcPts val="600"/>
              </a:spcAft>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8925" lvl="2" indent="-228600">
              <a:lnSpc>
                <a:spcPct val="90000"/>
              </a:lnSpc>
              <a:spcAft>
                <a:spcPts val="600"/>
              </a:spcAft>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90000"/>
              </a:lnSpc>
              <a:spcAft>
                <a:spcPts val="600"/>
              </a:spcAft>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AA395BE-89F1-BD77-DFDD-11825BAE8909}"/>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6D1340B-B320-4949-80C8-72CFFBD72CAA}" type="slidenum">
              <a:rPr kumimoji="0" lang="en-US" sz="1200" b="0" i="0" u="none" strike="noStrike" kern="1200" cap="none" spc="0" normalizeH="0" baseline="0" noProof="0" smtClean="0">
                <a:ln>
                  <a:noFill/>
                </a:ln>
                <a:solidFill>
                  <a:prstClr val="white">
                    <a:lumMod val="50000"/>
                  </a:prstClr>
                </a:solidFill>
                <a:effectLst/>
                <a:uLnTx/>
                <a:uFillTx/>
                <a:latin typeface="Helvetica"/>
                <a:ea typeface="Calibri" panose="020F0502020204030204"/>
                <a:cs typeface="Helvetica"/>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30000" noProof="0">
              <a:ln>
                <a:noFill/>
              </a:ln>
              <a:solidFill>
                <a:prstClr val="white">
                  <a:lumMod val="50000"/>
                </a:prstClr>
              </a:solidFill>
              <a:effectLst/>
              <a:uLnTx/>
              <a:uFillTx/>
              <a:latin typeface="Helvetica"/>
              <a:ea typeface="Calibri" panose="020F0502020204030204"/>
              <a:cs typeface="Helvetica"/>
            </a:endParaRPr>
          </a:p>
        </p:txBody>
      </p:sp>
    </p:spTree>
    <p:extLst>
      <p:ext uri="{BB962C8B-B14F-4D97-AF65-F5344CB8AC3E}">
        <p14:creationId xmlns:p14="http://schemas.microsoft.com/office/powerpoint/2010/main" val="2974645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5A25A-0959-3685-DC6E-09FFB9370464}"/>
              </a:ext>
            </a:extLst>
          </p:cNvPr>
          <p:cNvSpPr>
            <a:spLocks noGrp="1"/>
          </p:cNvSpPr>
          <p:nvPr>
            <p:ph type="title"/>
          </p:nvPr>
        </p:nvSpPr>
        <p:spPr>
          <a:xfrm>
            <a:off x="4680343" y="1808480"/>
            <a:ext cx="3371642" cy="2919986"/>
          </a:xfrm>
        </p:spPr>
        <p:txBody>
          <a:bodyPr>
            <a:normAutofit/>
          </a:bodyPr>
          <a:lstStyle/>
          <a:p>
            <a:pPr>
              <a:lnSpc>
                <a:spcPct val="150000"/>
              </a:lnSpc>
            </a:pPr>
            <a:r>
              <a:rPr lang="en-US" dirty="0" smtClean="0">
                <a:solidFill>
                  <a:schemeClr val="tx1"/>
                </a:solidFill>
              </a:rPr>
              <a:t>Medical Cannabis and the Workplace</a:t>
            </a:r>
            <a:br>
              <a:rPr lang="en-US" dirty="0" smtClean="0">
                <a:solidFill>
                  <a:schemeClr val="tx1"/>
                </a:solidFill>
              </a:rPr>
            </a:br>
            <a:endParaRPr lang="en-US" dirty="0">
              <a:solidFill>
                <a:schemeClr val="tx1"/>
              </a:solidFill>
            </a:endParaRPr>
          </a:p>
        </p:txBody>
      </p:sp>
      <p:sp>
        <p:nvSpPr>
          <p:cNvPr id="3" name="Footer Placeholder 2">
            <a:extLst>
              <a:ext uri="{FF2B5EF4-FFF2-40B4-BE49-F238E27FC236}">
                <a16:creationId xmlns:a16="http://schemas.microsoft.com/office/drawing/2014/main" id="{0C940E9E-59DD-FC8F-E098-85CD21F3241B}"/>
              </a:ext>
            </a:extLst>
          </p:cNvPr>
          <p:cNvSpPr>
            <a:spLocks noGrp="1"/>
          </p:cNvSpPr>
          <p:nvPr>
            <p:ph type="ftr" sz="quarter" idx="3"/>
          </p:nvPr>
        </p:nvSpPr>
        <p:spPr/>
        <p:txBody>
          <a:bodyPr/>
          <a:lstStyle/>
          <a:p>
            <a:pPr algn="ctr"/>
            <a:fld id="{51B49858-A98D-CB4B-BF59-6645B3D29665}" type="slidenum">
              <a:rPr lang="en-US" smtClean="0"/>
              <a:pPr algn="ctr"/>
              <a:t>26</a:t>
            </a:fld>
            <a:endParaRPr lang="en-US" dirty="0"/>
          </a:p>
        </p:txBody>
      </p:sp>
      <p:sp>
        <p:nvSpPr>
          <p:cNvPr id="9" name="TextBox 8">
            <a:extLst>
              <a:ext uri="{FF2B5EF4-FFF2-40B4-BE49-F238E27FC236}">
                <a16:creationId xmlns:a16="http://schemas.microsoft.com/office/drawing/2014/main" id="{C29986DA-8481-2488-E2F3-73C48A6C6DC4}"/>
              </a:ext>
            </a:extLst>
          </p:cNvPr>
          <p:cNvSpPr txBox="1"/>
          <p:nvPr/>
        </p:nvSpPr>
        <p:spPr>
          <a:xfrm>
            <a:off x="4918364" y="281247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4459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dirty="0" smtClean="0">
                <a:solidFill>
                  <a:srgbClr val="FFFFFF"/>
                </a:solidFill>
                <a:latin typeface="Tahoma" panose="020B0604030504040204" pitchFamily="34" charset="0"/>
                <a:ea typeface="Tahoma" panose="020B0604030504040204" pitchFamily="34" charset="0"/>
                <a:cs typeface="Tahoma" panose="020B0604030504040204" pitchFamily="34" charset="0"/>
              </a:rPr>
              <a:t>Lawful Employer Actions</a:t>
            </a:r>
            <a:endParaRPr lang="en-US" sz="4000" kern="12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sz="quarter" idx="10"/>
          </p:nvPr>
        </p:nvSpPr>
        <p:spPr>
          <a:xfrm>
            <a:off x="1371599" y="1590741"/>
            <a:ext cx="9724031" cy="4410814"/>
          </a:xfrm>
        </p:spPr>
        <p:txBody>
          <a:bodyPr vert="horz" lIns="91440" tIns="45720" rIns="91440" bIns="45720" rtlCol="0" anchor="ctr">
            <a:normAutofit/>
          </a:bodyPr>
          <a:lstStyle/>
          <a:p>
            <a:pPr marL="0" indent="0" eaLnBrk="0" fontAlgn="base" hangingPunct="0">
              <a:lnSpc>
                <a:spcPct val="125000"/>
              </a:lnSpc>
              <a:spcBef>
                <a:spcPts val="400"/>
              </a:spcBef>
              <a:spcAft>
                <a:spcPts val="800"/>
              </a:spcAft>
              <a:buClr>
                <a:srgbClr val="262626"/>
              </a:buClr>
              <a:buSzPct val="100000"/>
              <a:buNone/>
            </a:pPr>
            <a:r>
              <a:rPr lang="en-US" altLang="en-US" dirty="0" smtClean="0"/>
              <a:t>Kentucky employers:</a:t>
            </a:r>
            <a:endParaRPr lang="en-US" altLang="en-US" dirty="0"/>
          </a:p>
          <a:p>
            <a:pPr marL="380990" lvl="1" indent="-380990" eaLnBrk="0" fontAlgn="base" hangingPunct="0">
              <a:spcAft>
                <a:spcPts val="800"/>
              </a:spcAft>
              <a:buClr>
                <a:srgbClr val="262626"/>
              </a:buClr>
              <a:buSzPct val="80000"/>
              <a:buFont typeface="Lucida Grande"/>
              <a:buChar char="➝"/>
            </a:pPr>
            <a:r>
              <a:rPr lang="en-US" altLang="en-US" sz="2400" b="0" dirty="0" smtClean="0"/>
              <a:t>Can enter into contract that prohibits employees from using medical cannabis as a condition of employment </a:t>
            </a:r>
          </a:p>
          <a:p>
            <a:pPr marL="673090" lvl="2" indent="-380990" eaLnBrk="0" fontAlgn="base" hangingPunct="0">
              <a:spcAft>
                <a:spcPts val="800"/>
              </a:spcAft>
              <a:buClr>
                <a:srgbClr val="262626"/>
              </a:buClr>
              <a:buSzPct val="80000"/>
              <a:buFont typeface="Lucida Grande"/>
              <a:buChar char="➝"/>
            </a:pPr>
            <a:r>
              <a:rPr lang="en-US" sz="2000" dirty="0" smtClean="0">
                <a:latin typeface="Tahoma" panose="020B0604030504040204" pitchFamily="34" charset="0"/>
                <a:ea typeface="Tahoma" panose="020B0604030504040204" pitchFamily="34" charset="0"/>
                <a:cs typeface="Tahoma" panose="020B0604030504040204" pitchFamily="34" charset="0"/>
              </a:rPr>
              <a:t>Can enforce the contract by discharging employee who violates it</a:t>
            </a:r>
          </a:p>
          <a:p>
            <a:pPr marL="292100" lvl="2" indent="0" eaLnBrk="0" fontAlgn="base" hangingPunct="0">
              <a:spcAft>
                <a:spcPts val="800"/>
              </a:spcAft>
              <a:buClr>
                <a:srgbClr val="262626"/>
              </a:buClr>
              <a:buSzPct val="80000"/>
              <a:buNone/>
            </a:pPr>
            <a:r>
              <a:rPr lang="en-US" sz="2000" dirty="0" smtClean="0">
                <a:latin typeface="Tahoma" panose="020B0604030504040204" pitchFamily="34" charset="0"/>
                <a:ea typeface="Tahoma" panose="020B0604030504040204" pitchFamily="34" charset="0"/>
                <a:cs typeface="Tahoma" panose="020B0604030504040204" pitchFamily="34" charset="0"/>
              </a:rPr>
              <a:t>New law states it does not create a claim under Kentucky law for “wrongful discharge or discrimination” by discharged employee</a:t>
            </a:r>
          </a:p>
          <a:p>
            <a:pPr marL="673090" lvl="2" indent="-380990" eaLnBrk="0" fontAlgn="base" hangingPunct="0">
              <a:spcAft>
                <a:spcPts val="800"/>
              </a:spcAft>
              <a:buClr>
                <a:srgbClr val="262626"/>
              </a:buClr>
              <a:buSzPct val="80000"/>
              <a:buFont typeface="Lucida Grande"/>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lvl="1">
              <a:lnSpc>
                <a:spcPct val="90000"/>
              </a:lnSpc>
              <a:spcAft>
                <a:spcPts val="600"/>
              </a:spcAft>
            </a:pPr>
            <a:endParaRPr lang="en-US" sz="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AA395BE-89F1-BD77-DFDD-11825BAE8909}"/>
              </a:ext>
            </a:extLst>
          </p:cNvPr>
          <p:cNvSpPr>
            <a:spLocks noGrp="1"/>
          </p:cNvSpPr>
          <p:nvPr>
            <p:ph type="sldNum" sz="quarter" idx="4"/>
          </p:nvPr>
        </p:nvSpPr>
        <p:spPr/>
        <p:txBody>
          <a:bodyPr/>
          <a:lstStyle/>
          <a:p>
            <a:fld id="{A6D1340B-B320-4949-80C8-72CFFBD72CAA}" type="slidenum">
              <a:rPr lang="en-US" smtClean="0"/>
              <a:t>27</a:t>
            </a:fld>
            <a:endParaRPr lang="en-US" baseline="30000"/>
          </a:p>
        </p:txBody>
      </p:sp>
    </p:spTree>
    <p:extLst>
      <p:ext uri="{BB962C8B-B14F-4D97-AF65-F5344CB8AC3E}">
        <p14:creationId xmlns:p14="http://schemas.microsoft.com/office/powerpoint/2010/main" val="1531149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199679" y="246551"/>
            <a:ext cx="9895951" cy="1033669"/>
          </a:xfrm>
        </p:spPr>
        <p:txBody>
          <a:bodyPr vert="horz" lIns="91440" tIns="45720" rIns="91440" bIns="45720" rtlCol="0" anchor="ctr">
            <a:normAutofit/>
          </a:bodyPr>
          <a:lstStyle/>
          <a:p>
            <a:r>
              <a:rPr lang="en-US" sz="4000" dirty="0" smtClean="0">
                <a:solidFill>
                  <a:srgbClr val="FFFFFF"/>
                </a:solidFill>
                <a:latin typeface="Tahoma" panose="020B0604030504040204" pitchFamily="34" charset="0"/>
                <a:ea typeface="Tahoma" panose="020B0604030504040204" pitchFamily="34" charset="0"/>
                <a:cs typeface="Tahoma" panose="020B0604030504040204" pitchFamily="34" charset="0"/>
              </a:rPr>
              <a:t>Lawful Employer Actions</a:t>
            </a:r>
            <a:endParaRPr lang="en-US" sz="4000" kern="12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sz="quarter" idx="10"/>
          </p:nvPr>
        </p:nvSpPr>
        <p:spPr>
          <a:xfrm>
            <a:off x="1268963" y="1959429"/>
            <a:ext cx="9826667" cy="4042126"/>
          </a:xfrm>
        </p:spPr>
        <p:txBody>
          <a:bodyPr vert="horz" lIns="91440" tIns="45720" rIns="91440" bIns="45720" rtlCol="0" anchor="ctr">
            <a:normAutofit lnSpcReduction="10000"/>
          </a:bodyPr>
          <a:lstStyle/>
          <a:p>
            <a:pPr marL="0" indent="0" eaLnBrk="0" fontAlgn="base" hangingPunct="0">
              <a:lnSpc>
                <a:spcPct val="125000"/>
              </a:lnSpc>
              <a:spcBef>
                <a:spcPts val="400"/>
              </a:spcBef>
              <a:spcAft>
                <a:spcPts val="800"/>
              </a:spcAft>
              <a:buClr>
                <a:srgbClr val="262626"/>
              </a:buClr>
              <a:buSzPct val="100000"/>
              <a:buNone/>
            </a:pPr>
            <a:r>
              <a:rPr lang="en-US" altLang="en-US" dirty="0" smtClean="0"/>
              <a:t>Kentucky employers:</a:t>
            </a:r>
            <a:endParaRPr lang="en-US" altLang="en-US" dirty="0"/>
          </a:p>
          <a:p>
            <a:pPr marL="380990" lvl="1" indent="-380990" eaLnBrk="0" fontAlgn="base" hangingPunct="0">
              <a:spcAft>
                <a:spcPts val="800"/>
              </a:spcAft>
              <a:buClr>
                <a:srgbClr val="262626"/>
              </a:buClr>
              <a:buSzPct val="80000"/>
              <a:buFont typeface="Lucida Grande"/>
              <a:buChar char="➝"/>
            </a:pPr>
            <a:r>
              <a:rPr lang="en-US" altLang="en-US" sz="2400" b="0" dirty="0" smtClean="0"/>
              <a:t>Can require all employees to follow a published drug testing policy </a:t>
            </a:r>
          </a:p>
          <a:p>
            <a:pPr marL="380990" lvl="1" indent="-380990" eaLnBrk="0" fontAlgn="base" hangingPunct="0">
              <a:spcAft>
                <a:spcPts val="800"/>
              </a:spcAft>
              <a:buClr>
                <a:srgbClr val="262626"/>
              </a:buClr>
              <a:buSzPct val="80000"/>
              <a:buFont typeface="Lucida Grande"/>
              <a:buChar char="➝"/>
            </a:pPr>
            <a:r>
              <a:rPr lang="en-US" altLang="en-US" sz="2400" b="0" dirty="0" smtClean="0"/>
              <a:t>Can prohibit </a:t>
            </a:r>
            <a:r>
              <a:rPr lang="en-US" altLang="en-US" sz="2400" b="0" dirty="0"/>
              <a:t>employees from working while impaired by medical </a:t>
            </a:r>
            <a:r>
              <a:rPr lang="en-US" altLang="en-US" sz="2400" b="0" dirty="0" smtClean="0"/>
              <a:t>cannabis</a:t>
            </a:r>
          </a:p>
          <a:p>
            <a:pPr marL="380990" lvl="1" indent="-380990" eaLnBrk="0" fontAlgn="base" hangingPunct="0">
              <a:spcAft>
                <a:spcPts val="800"/>
              </a:spcAft>
              <a:buClr>
                <a:srgbClr val="262626"/>
              </a:buClr>
              <a:buSzPct val="80000"/>
              <a:buFont typeface="Lucida Grande"/>
              <a:buChar char="➝"/>
            </a:pPr>
            <a:r>
              <a:rPr lang="en-US" altLang="en-US" sz="2400" b="0" dirty="0" smtClean="0"/>
              <a:t>Can prohibit employees with medical cannabis card from certain work such as operating equipment, machinery or power tools that pose an “unreasonable safety risk”</a:t>
            </a:r>
            <a:endParaRPr lang="en-US" altLang="en-US" sz="2400" b="0" dirty="0"/>
          </a:p>
          <a:p>
            <a:pPr marL="380990" lvl="1" indent="-380990" eaLnBrk="0" fontAlgn="base" hangingPunct="0">
              <a:spcAft>
                <a:spcPts val="800"/>
              </a:spcAft>
              <a:buClr>
                <a:srgbClr val="262626"/>
              </a:buClr>
              <a:buSzPct val="80000"/>
              <a:buFont typeface="Lucida Grande"/>
              <a:buChar char="➝"/>
            </a:pPr>
            <a:r>
              <a:rPr lang="en-US" altLang="en-US" sz="2400" b="0" dirty="0" smtClean="0"/>
              <a:t>Can use “good faith” to determine impairment of employee with a medical card</a:t>
            </a:r>
            <a:endParaRPr lang="en-US" sz="2400" dirty="0">
              <a:latin typeface="Tahoma" panose="020B0604030504040204" pitchFamily="34" charset="0"/>
              <a:ea typeface="Tahoma" panose="020B0604030504040204" pitchFamily="34" charset="0"/>
              <a:cs typeface="Tahoma" panose="020B0604030504040204" pitchFamily="34" charset="0"/>
            </a:endParaRPr>
          </a:p>
          <a:p>
            <a:pPr marL="60325" lvl="2" indent="0">
              <a:lnSpc>
                <a:spcPct val="90000"/>
              </a:lnSpc>
              <a:spcAft>
                <a:spcPts val="600"/>
              </a:spcAft>
              <a:buNone/>
            </a:pP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nSpc>
                <a:spcPct val="90000"/>
              </a:lnSpc>
              <a:spcAft>
                <a:spcPts val="600"/>
              </a:spcAft>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AA395BE-89F1-BD77-DFDD-11825BAE8909}"/>
              </a:ext>
            </a:extLst>
          </p:cNvPr>
          <p:cNvSpPr>
            <a:spLocks noGrp="1"/>
          </p:cNvSpPr>
          <p:nvPr>
            <p:ph type="sldNum" sz="quarter" idx="4"/>
          </p:nvPr>
        </p:nvSpPr>
        <p:spPr/>
        <p:txBody>
          <a:bodyPr/>
          <a:lstStyle/>
          <a:p>
            <a:fld id="{A6D1340B-B320-4949-80C8-72CFFBD72CAA}" type="slidenum">
              <a:rPr lang="en-US" smtClean="0"/>
              <a:t>28</a:t>
            </a:fld>
            <a:endParaRPr lang="en-US" baseline="30000"/>
          </a:p>
        </p:txBody>
      </p:sp>
    </p:spTree>
    <p:extLst>
      <p:ext uri="{BB962C8B-B14F-4D97-AF65-F5344CB8AC3E}">
        <p14:creationId xmlns:p14="http://schemas.microsoft.com/office/powerpoint/2010/main" val="3559193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dirty="0" smtClean="0">
                <a:solidFill>
                  <a:srgbClr val="FFFFFF"/>
                </a:solidFill>
                <a:latin typeface="Tahoma" panose="020B0604030504040204" pitchFamily="34" charset="0"/>
                <a:ea typeface="Tahoma" panose="020B0604030504040204" pitchFamily="34" charset="0"/>
                <a:cs typeface="Tahoma" panose="020B0604030504040204" pitchFamily="34" charset="0"/>
              </a:rPr>
              <a:t>Lawful Employer Actions</a:t>
            </a:r>
            <a:endParaRPr lang="en-US" sz="4000" kern="12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sz="quarter" idx="10"/>
          </p:nvPr>
        </p:nvSpPr>
        <p:spPr>
          <a:xfrm>
            <a:off x="1371599" y="1590741"/>
            <a:ext cx="9724031" cy="4410814"/>
          </a:xfrm>
        </p:spPr>
        <p:txBody>
          <a:bodyPr vert="horz" lIns="91440" tIns="45720" rIns="91440" bIns="45720" rtlCol="0" anchor="ctr">
            <a:normAutofit/>
          </a:bodyPr>
          <a:lstStyle/>
          <a:p>
            <a:pPr marL="0" indent="0" eaLnBrk="0" fontAlgn="base" hangingPunct="0">
              <a:lnSpc>
                <a:spcPct val="125000"/>
              </a:lnSpc>
              <a:spcBef>
                <a:spcPts val="400"/>
              </a:spcBef>
              <a:spcAft>
                <a:spcPts val="800"/>
              </a:spcAft>
              <a:buClr>
                <a:srgbClr val="262626"/>
              </a:buClr>
              <a:buSzPct val="100000"/>
              <a:buNone/>
            </a:pPr>
            <a:r>
              <a:rPr lang="en-US" altLang="en-US" dirty="0" smtClean="0"/>
              <a:t>Kentucky employers must:</a:t>
            </a:r>
            <a:endParaRPr lang="en-US" altLang="en-US" dirty="0"/>
          </a:p>
          <a:p>
            <a:pPr marL="380990" lvl="1" indent="-380990" eaLnBrk="0" fontAlgn="base" hangingPunct="0">
              <a:spcAft>
                <a:spcPts val="800"/>
              </a:spcAft>
              <a:buClr>
                <a:srgbClr val="262626"/>
              </a:buClr>
              <a:buSzPct val="80000"/>
              <a:buFont typeface="Lucida Grande"/>
              <a:buChar char="➝"/>
            </a:pPr>
            <a:r>
              <a:rPr lang="en-US" altLang="en-US" sz="2400" b="0" dirty="0" smtClean="0"/>
              <a:t>Make a “good faith” determination of impairment at the workplace requires multiple steps:</a:t>
            </a:r>
          </a:p>
          <a:p>
            <a:pPr marL="673090" lvl="2" indent="-380990" eaLnBrk="0" fontAlgn="base" hangingPunct="0">
              <a:spcAft>
                <a:spcPts val="800"/>
              </a:spcAft>
              <a:buClr>
                <a:srgbClr val="262626"/>
              </a:buClr>
              <a:buSzPct val="80000"/>
              <a:buFont typeface="Lucida Grande"/>
              <a:buChar char="➝"/>
            </a:pPr>
            <a:r>
              <a:rPr lang="en-US" altLang="en-US" sz="2400" b="0" dirty="0" smtClean="0"/>
              <a:t>Step 1: behavioral assessment – observing signs of impairment</a:t>
            </a:r>
          </a:p>
          <a:p>
            <a:pPr marL="673090" lvl="2" indent="-380990" eaLnBrk="0" fontAlgn="base" hangingPunct="0">
              <a:spcAft>
                <a:spcPts val="800"/>
              </a:spcAft>
              <a:buClr>
                <a:srgbClr val="262626"/>
              </a:buClr>
              <a:buSzPct val="80000"/>
              <a:buFont typeface="Lucida Grande"/>
              <a:buChar char="➝"/>
            </a:pPr>
            <a:r>
              <a:rPr lang="en-US" altLang="en-US" sz="2400" dirty="0" smtClean="0"/>
              <a:t>Step 2: testing for marijuana using “established methods”</a:t>
            </a:r>
          </a:p>
          <a:p>
            <a:pPr marL="673090" lvl="2" indent="-380990" eaLnBrk="0" fontAlgn="base" hangingPunct="0">
              <a:spcAft>
                <a:spcPts val="800"/>
              </a:spcAft>
              <a:buClr>
                <a:srgbClr val="262626"/>
              </a:buClr>
              <a:buSzPct val="80000"/>
              <a:buFont typeface="Lucida Grande"/>
              <a:buChar char="➝"/>
            </a:pPr>
            <a:r>
              <a:rPr lang="en-US" altLang="en-US" sz="2400" b="0" dirty="0" smtClean="0"/>
              <a:t>Step 3: if employer finds impairment using 1 &amp; 2, employee has burden of refuting impairment</a:t>
            </a:r>
            <a:endParaRPr lang="en-US" sz="2400" dirty="0">
              <a:latin typeface="Tahoma" panose="020B0604030504040204" pitchFamily="34" charset="0"/>
              <a:ea typeface="Tahoma" panose="020B0604030504040204" pitchFamily="34" charset="0"/>
              <a:cs typeface="Tahoma" panose="020B0604030504040204" pitchFamily="34" charset="0"/>
            </a:endParaRPr>
          </a:p>
          <a:p>
            <a:pPr marL="60325" lvl="2" indent="0">
              <a:lnSpc>
                <a:spcPct val="90000"/>
              </a:lnSpc>
              <a:spcAft>
                <a:spcPts val="600"/>
              </a:spcAft>
              <a:buNone/>
            </a:pP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nSpc>
                <a:spcPct val="90000"/>
              </a:lnSpc>
              <a:spcAft>
                <a:spcPts val="600"/>
              </a:spcAft>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AA395BE-89F1-BD77-DFDD-11825BAE8909}"/>
              </a:ext>
            </a:extLst>
          </p:cNvPr>
          <p:cNvSpPr>
            <a:spLocks noGrp="1"/>
          </p:cNvSpPr>
          <p:nvPr>
            <p:ph type="sldNum" sz="quarter" idx="4"/>
          </p:nvPr>
        </p:nvSpPr>
        <p:spPr/>
        <p:txBody>
          <a:bodyPr/>
          <a:lstStyle/>
          <a:p>
            <a:fld id="{A6D1340B-B320-4949-80C8-72CFFBD72CAA}" type="slidenum">
              <a:rPr lang="en-US" smtClean="0"/>
              <a:t>29</a:t>
            </a:fld>
            <a:endParaRPr lang="en-US" baseline="30000"/>
          </a:p>
        </p:txBody>
      </p:sp>
    </p:spTree>
    <p:extLst>
      <p:ext uri="{BB962C8B-B14F-4D97-AF65-F5344CB8AC3E}">
        <p14:creationId xmlns:p14="http://schemas.microsoft.com/office/powerpoint/2010/main" val="110741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a:solidFill>
                  <a:srgbClr val="FFFFFF"/>
                </a:solidFill>
                <a:latin typeface="Tahoma" panose="020B0604030504040204" pitchFamily="34" charset="0"/>
                <a:ea typeface="Tahoma" panose="020B0604030504040204" pitchFamily="34" charset="0"/>
                <a:cs typeface="Tahoma" panose="020B0604030504040204" pitchFamily="34" charset="0"/>
              </a:rPr>
              <a:t>Disclaimer</a:t>
            </a:r>
          </a:p>
        </p:txBody>
      </p:sp>
      <p:sp>
        <p:nvSpPr>
          <p:cNvPr id="10" name="Content Placeholder 9"/>
          <p:cNvSpPr>
            <a:spLocks noGrp="1"/>
          </p:cNvSpPr>
          <p:nvPr>
            <p:ph sz="quarter" idx="10"/>
          </p:nvPr>
        </p:nvSpPr>
        <p:spPr>
          <a:xfrm>
            <a:off x="914401" y="2007220"/>
            <a:ext cx="10181230" cy="4241180"/>
          </a:xfrm>
        </p:spPr>
        <p:txBody>
          <a:bodyPr vert="horz" lIns="91440" tIns="45720" rIns="91440" bIns="45720" rtlCol="0" anchor="ctr">
            <a:normAutofit/>
          </a:bodyPr>
          <a:lstStyle/>
          <a:p>
            <a:pPr marL="0" indent="0">
              <a:lnSpc>
                <a:spcPct val="90000"/>
              </a:lnSpc>
              <a:spcAft>
                <a:spcPts val="600"/>
              </a:spcAft>
              <a:buNone/>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The information provided in this webinar does not, and is not intended to, constitute legal advice; instead, all information, content, and materials provided are for general informational purposes only.  Any references to other third-party information or websites are only for convenience and the contents are not endorsed by Dinsmore &amp; Shohl LLP or the presenters.  Participants should contact their attorney to obtain advice with respect to any particular legal matter.  No participant should act or refrain from acting on the basis of information presented in this webinar without first seeking legal advice from counsel in the relevant jurisdiction.  Only your individual attorney can provide assurances that the information presented and your interpretation of it is applicable or appropriate to your particular situation.  Attending this webinar does not create an attorney-client relationship between the participants, Dinsmore &amp; Shohl LLP, or the presenters. </a:t>
            </a:r>
          </a:p>
          <a:p>
            <a:pPr marL="0">
              <a:lnSpc>
                <a:spcPct val="90000"/>
              </a:lnSpc>
              <a:spcAft>
                <a:spcPts val="600"/>
              </a:spcAft>
            </a:pP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nSpc>
                <a:spcPct val="90000"/>
              </a:lnSpc>
              <a:spcAft>
                <a:spcPts val="600"/>
              </a:spcAft>
              <a:buNone/>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The views expressed in this webinar are those of the individual authors writing in their individual capacities only and not a position adopted by Dinsmore &amp; Shohl LLP as an organization.  All liability with respect to actions taken or not taken based on the contents of this webinar are hereby expressly disclaimed.  The content on this posting is provided "as is;" no representations are made that the content is error-free.</a:t>
            </a:r>
          </a:p>
        </p:txBody>
      </p:sp>
      <p:sp>
        <p:nvSpPr>
          <p:cNvPr id="2" name="Slide Number Placeholder 1">
            <a:extLst>
              <a:ext uri="{FF2B5EF4-FFF2-40B4-BE49-F238E27FC236}">
                <a16:creationId xmlns:a16="http://schemas.microsoft.com/office/drawing/2014/main" id="{82A5EA91-BB49-E88B-747E-9F7877173577}"/>
              </a:ext>
            </a:extLst>
          </p:cNvPr>
          <p:cNvSpPr>
            <a:spLocks noGrp="1"/>
          </p:cNvSpPr>
          <p:nvPr>
            <p:ph type="sldNum" sz="quarter" idx="4"/>
          </p:nvPr>
        </p:nvSpPr>
        <p:spPr/>
        <p:txBody>
          <a:bodyPr/>
          <a:lstStyle/>
          <a:p>
            <a:fld id="{A6D1340B-B320-4949-80C8-72CFFBD72CAA}" type="slidenum">
              <a:rPr lang="en-US" smtClean="0"/>
              <a:t>3</a:t>
            </a:fld>
            <a:endParaRPr lang="en-US" baseline="30000"/>
          </a:p>
        </p:txBody>
      </p:sp>
    </p:spTree>
    <p:extLst>
      <p:ext uri="{BB962C8B-B14F-4D97-AF65-F5344CB8AC3E}">
        <p14:creationId xmlns:p14="http://schemas.microsoft.com/office/powerpoint/2010/main" val="3941777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dirty="0" smtClean="0">
                <a:solidFill>
                  <a:srgbClr val="FFFFFF"/>
                </a:solidFill>
                <a:latin typeface="Tahoma" panose="020B0604030504040204" pitchFamily="34" charset="0"/>
                <a:ea typeface="Tahoma" panose="020B0604030504040204" pitchFamily="34" charset="0"/>
                <a:cs typeface="Tahoma" panose="020B0604030504040204" pitchFamily="34" charset="0"/>
              </a:rPr>
              <a:t>Unemployment Benefits</a:t>
            </a:r>
            <a:endParaRPr lang="en-US" sz="4000" kern="12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sz="quarter" idx="10"/>
          </p:nvPr>
        </p:nvSpPr>
        <p:spPr>
          <a:xfrm>
            <a:off x="1371599" y="1590741"/>
            <a:ext cx="9724031" cy="4410814"/>
          </a:xfrm>
        </p:spPr>
        <p:txBody>
          <a:bodyPr vert="horz" lIns="91440" tIns="45720" rIns="91440" bIns="45720" rtlCol="0" anchor="ctr">
            <a:normAutofit/>
          </a:bodyPr>
          <a:lstStyle/>
          <a:p>
            <a:pPr marL="0" indent="0" eaLnBrk="0" fontAlgn="base" hangingPunct="0">
              <a:lnSpc>
                <a:spcPct val="125000"/>
              </a:lnSpc>
              <a:spcBef>
                <a:spcPts val="400"/>
              </a:spcBef>
              <a:spcAft>
                <a:spcPts val="800"/>
              </a:spcAft>
              <a:buClr>
                <a:srgbClr val="262626"/>
              </a:buClr>
              <a:buSzPct val="100000"/>
              <a:buNone/>
            </a:pPr>
            <a:r>
              <a:rPr lang="en-US" altLang="en-US" dirty="0" smtClean="0"/>
              <a:t>No right to Kentucky unemployment if employee discharged for:</a:t>
            </a:r>
            <a:endParaRPr lang="en-US" altLang="en-US" dirty="0"/>
          </a:p>
          <a:p>
            <a:pPr marL="380990" lvl="1" indent="-380990" eaLnBrk="0" fontAlgn="base" hangingPunct="0">
              <a:spcAft>
                <a:spcPts val="800"/>
              </a:spcAft>
              <a:buClr>
                <a:srgbClr val="262626"/>
              </a:buClr>
              <a:buSzPct val="80000"/>
              <a:buFont typeface="Lucida Grande"/>
              <a:buChar char="➝"/>
            </a:pPr>
            <a:r>
              <a:rPr lang="en-US" altLang="en-US" sz="2400" b="0" dirty="0" smtClean="0"/>
              <a:t>Violating employment contract or workplace drug policy</a:t>
            </a:r>
          </a:p>
          <a:p>
            <a:pPr marL="673090" lvl="2" indent="-380990" eaLnBrk="0" fontAlgn="base" hangingPunct="0">
              <a:spcAft>
                <a:spcPts val="800"/>
              </a:spcAft>
              <a:buClr>
                <a:srgbClr val="262626"/>
              </a:buClr>
              <a:buSzPct val="80000"/>
              <a:buFont typeface="Lucida Grande"/>
              <a:buChar char="➝"/>
            </a:pPr>
            <a:r>
              <a:rPr lang="en-US" altLang="en-US" sz="2400" dirty="0" smtClean="0"/>
              <a:t>By testing positive for controlled substance </a:t>
            </a:r>
          </a:p>
          <a:p>
            <a:pPr marL="673090" lvl="2" indent="-380990" eaLnBrk="0" fontAlgn="base" hangingPunct="0">
              <a:spcAft>
                <a:spcPts val="800"/>
              </a:spcAft>
              <a:buClr>
                <a:srgbClr val="262626"/>
              </a:buClr>
              <a:buSzPct val="80000"/>
              <a:buFont typeface="Lucida Grande"/>
              <a:buChar char="➝"/>
            </a:pPr>
            <a:r>
              <a:rPr lang="en-US" altLang="en-US" sz="2400" dirty="0" smtClean="0"/>
              <a:t>By being “under the influence” at work</a:t>
            </a:r>
          </a:p>
          <a:p>
            <a:pPr marL="60325" lvl="2" indent="0">
              <a:lnSpc>
                <a:spcPct val="90000"/>
              </a:lnSpc>
              <a:spcAft>
                <a:spcPts val="600"/>
              </a:spcAft>
              <a:buNone/>
            </a:pP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nSpc>
                <a:spcPct val="90000"/>
              </a:lnSpc>
              <a:spcAft>
                <a:spcPts val="600"/>
              </a:spcAft>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AA395BE-89F1-BD77-DFDD-11825BAE8909}"/>
              </a:ext>
            </a:extLst>
          </p:cNvPr>
          <p:cNvSpPr>
            <a:spLocks noGrp="1"/>
          </p:cNvSpPr>
          <p:nvPr>
            <p:ph type="sldNum" sz="quarter" idx="4"/>
          </p:nvPr>
        </p:nvSpPr>
        <p:spPr/>
        <p:txBody>
          <a:bodyPr/>
          <a:lstStyle/>
          <a:p>
            <a:fld id="{A6D1340B-B320-4949-80C8-72CFFBD72CAA}" type="slidenum">
              <a:rPr lang="en-US" smtClean="0"/>
              <a:t>30</a:t>
            </a:fld>
            <a:endParaRPr lang="en-US" baseline="30000"/>
          </a:p>
        </p:txBody>
      </p:sp>
    </p:spTree>
    <p:extLst>
      <p:ext uri="{BB962C8B-B14F-4D97-AF65-F5344CB8AC3E}">
        <p14:creationId xmlns:p14="http://schemas.microsoft.com/office/powerpoint/2010/main" val="3023035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dirty="0" smtClean="0">
                <a:solidFill>
                  <a:srgbClr val="FFFFFF"/>
                </a:solidFill>
                <a:latin typeface="Tahoma" panose="020B0604030504040204" pitchFamily="34" charset="0"/>
                <a:ea typeface="Tahoma" panose="020B0604030504040204" pitchFamily="34" charset="0"/>
                <a:cs typeface="Tahoma" panose="020B0604030504040204" pitchFamily="34" charset="0"/>
              </a:rPr>
              <a:t>Take Action Now</a:t>
            </a:r>
            <a:endParaRPr lang="en-US" sz="4000" kern="12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sz="quarter" idx="10"/>
          </p:nvPr>
        </p:nvSpPr>
        <p:spPr>
          <a:xfrm>
            <a:off x="1371599" y="1590741"/>
            <a:ext cx="9724031" cy="4410814"/>
          </a:xfrm>
        </p:spPr>
        <p:txBody>
          <a:bodyPr vert="horz" lIns="91440" tIns="45720" rIns="91440" bIns="45720" rtlCol="0" anchor="ctr">
            <a:normAutofit/>
          </a:bodyPr>
          <a:lstStyle/>
          <a:p>
            <a:pPr marL="0" indent="0" eaLnBrk="0" fontAlgn="base" hangingPunct="0">
              <a:lnSpc>
                <a:spcPct val="125000"/>
              </a:lnSpc>
              <a:spcBef>
                <a:spcPts val="400"/>
              </a:spcBef>
              <a:spcAft>
                <a:spcPts val="800"/>
              </a:spcAft>
              <a:buClr>
                <a:srgbClr val="262626"/>
              </a:buClr>
              <a:buSzPct val="100000"/>
              <a:buNone/>
            </a:pPr>
            <a:r>
              <a:rPr lang="en-US" altLang="en-US" dirty="0" smtClean="0"/>
              <a:t>Review, assess, and update workplace drug policy</a:t>
            </a:r>
          </a:p>
          <a:p>
            <a:pPr marL="0" indent="0" eaLnBrk="0" fontAlgn="base" hangingPunct="0">
              <a:lnSpc>
                <a:spcPct val="125000"/>
              </a:lnSpc>
              <a:spcBef>
                <a:spcPts val="400"/>
              </a:spcBef>
              <a:spcAft>
                <a:spcPts val="800"/>
              </a:spcAft>
              <a:buClr>
                <a:srgbClr val="262626"/>
              </a:buClr>
              <a:buSzPct val="100000"/>
              <a:buNone/>
            </a:pPr>
            <a:r>
              <a:rPr lang="en-US" altLang="en-US" dirty="0" smtClean="0"/>
              <a:t>Review and update written job descriptions</a:t>
            </a:r>
          </a:p>
          <a:p>
            <a:pPr marL="0" indent="0" eaLnBrk="0" fontAlgn="base" hangingPunct="0">
              <a:lnSpc>
                <a:spcPct val="125000"/>
              </a:lnSpc>
              <a:spcBef>
                <a:spcPts val="400"/>
              </a:spcBef>
              <a:spcAft>
                <a:spcPts val="800"/>
              </a:spcAft>
              <a:buClr>
                <a:srgbClr val="262626"/>
              </a:buClr>
              <a:buSzPct val="100000"/>
              <a:buNone/>
            </a:pPr>
            <a:r>
              <a:rPr lang="en-US" altLang="en-US" dirty="0" smtClean="0"/>
              <a:t>Review and assess terms of workers compensation insurance</a:t>
            </a:r>
          </a:p>
          <a:p>
            <a:pPr marL="0" indent="0" eaLnBrk="0" fontAlgn="base" hangingPunct="0">
              <a:lnSpc>
                <a:spcPct val="125000"/>
              </a:lnSpc>
              <a:spcBef>
                <a:spcPts val="400"/>
              </a:spcBef>
              <a:spcAft>
                <a:spcPts val="800"/>
              </a:spcAft>
              <a:buClr>
                <a:srgbClr val="262626"/>
              </a:buClr>
              <a:buSzPct val="100000"/>
              <a:buNone/>
            </a:pPr>
            <a:r>
              <a:rPr lang="en-US" altLang="en-US" dirty="0" smtClean="0"/>
              <a:t>Review and assess business contract terms</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nSpc>
                <a:spcPct val="90000"/>
              </a:lnSpc>
              <a:spcAft>
                <a:spcPts val="600"/>
              </a:spcAft>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AA395BE-89F1-BD77-DFDD-11825BAE8909}"/>
              </a:ext>
            </a:extLst>
          </p:cNvPr>
          <p:cNvSpPr>
            <a:spLocks noGrp="1"/>
          </p:cNvSpPr>
          <p:nvPr>
            <p:ph type="sldNum" sz="quarter" idx="4"/>
          </p:nvPr>
        </p:nvSpPr>
        <p:spPr/>
        <p:txBody>
          <a:bodyPr/>
          <a:lstStyle/>
          <a:p>
            <a:fld id="{A6D1340B-B320-4949-80C8-72CFFBD72CAA}" type="slidenum">
              <a:rPr lang="en-US" smtClean="0"/>
              <a:t>31</a:t>
            </a:fld>
            <a:endParaRPr lang="en-US" baseline="30000"/>
          </a:p>
        </p:txBody>
      </p:sp>
    </p:spTree>
    <p:extLst>
      <p:ext uri="{BB962C8B-B14F-4D97-AF65-F5344CB8AC3E}">
        <p14:creationId xmlns:p14="http://schemas.microsoft.com/office/powerpoint/2010/main" val="3291612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dirty="0" smtClean="0">
                <a:solidFill>
                  <a:srgbClr val="FFFFFF"/>
                </a:solidFill>
                <a:latin typeface="Tahoma" panose="020B0604030504040204" pitchFamily="34" charset="0"/>
                <a:ea typeface="Tahoma" panose="020B0604030504040204" pitchFamily="34" charset="0"/>
                <a:cs typeface="Tahoma" panose="020B0604030504040204" pitchFamily="34" charset="0"/>
              </a:rPr>
              <a:t>Overview of Accommodation Analysis</a:t>
            </a:r>
            <a:endParaRPr lang="en-US" sz="4000" kern="12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sz="quarter" idx="10"/>
          </p:nvPr>
        </p:nvSpPr>
        <p:spPr>
          <a:xfrm>
            <a:off x="1371599" y="2318197"/>
            <a:ext cx="9724031" cy="3683358"/>
          </a:xfrm>
        </p:spPr>
        <p:txBody>
          <a:bodyPr vert="horz" lIns="91440" tIns="45720" rIns="91440" bIns="45720" rtlCol="0" anchor="ctr">
            <a:normAutofit/>
          </a:bodyPr>
          <a:lstStyle/>
          <a:p>
            <a:pPr marL="0" indent="0" eaLnBrk="0" fontAlgn="base" hangingPunct="0">
              <a:lnSpc>
                <a:spcPct val="125000"/>
              </a:lnSpc>
              <a:spcBef>
                <a:spcPts val="400"/>
              </a:spcBef>
              <a:spcAft>
                <a:spcPts val="800"/>
              </a:spcAft>
              <a:buClr>
                <a:srgbClr val="262626"/>
              </a:buClr>
              <a:buSzPct val="100000"/>
              <a:buNone/>
            </a:pPr>
            <a:r>
              <a:rPr lang="en-US" altLang="en-US" dirty="0"/>
              <a:t>Document all inquiries and </a:t>
            </a:r>
            <a:r>
              <a:rPr lang="en-US" altLang="en-US" dirty="0" smtClean="0"/>
              <a:t>steps in accommodation </a:t>
            </a:r>
            <a:r>
              <a:rPr lang="en-US" altLang="en-US" dirty="0"/>
              <a:t>process</a:t>
            </a:r>
          </a:p>
          <a:p>
            <a:pPr marL="380990" lvl="1" indent="-380990" eaLnBrk="0" fontAlgn="base" hangingPunct="0">
              <a:spcAft>
                <a:spcPts val="800"/>
              </a:spcAft>
              <a:buClr>
                <a:srgbClr val="262626"/>
              </a:buClr>
              <a:buSzPct val="80000"/>
              <a:buFont typeface="Lucida Grande"/>
              <a:buChar char="➝"/>
            </a:pPr>
            <a:r>
              <a:rPr lang="en-US" altLang="en-US" dirty="0">
                <a:solidFill>
                  <a:schemeClr val="accent6"/>
                </a:solidFill>
              </a:rPr>
              <a:t>Step One  </a:t>
            </a:r>
            <a:r>
              <a:rPr lang="en-US" altLang="en-US" dirty="0" smtClean="0">
                <a:solidFill>
                  <a:schemeClr val="accent6"/>
                </a:solidFill>
              </a:rPr>
              <a:t>   </a:t>
            </a:r>
            <a:r>
              <a:rPr lang="en-US" altLang="en-US" b="0" dirty="0" smtClean="0"/>
              <a:t>Determine if employee has a disability protected by the Americans </a:t>
            </a:r>
            <a:r>
              <a:rPr lang="en-US" altLang="en-US" b="0" dirty="0"/>
              <a:t>with Disabilities Act (ADA) or Kentucky Civil Rights </a:t>
            </a:r>
            <a:r>
              <a:rPr lang="en-US" altLang="en-US" b="0" dirty="0" smtClean="0"/>
              <a:t>Act </a:t>
            </a:r>
            <a:r>
              <a:rPr lang="en-US" altLang="en-US" b="0" dirty="0"/>
              <a:t>(</a:t>
            </a:r>
            <a:r>
              <a:rPr lang="en-US" altLang="en-US" b="0" dirty="0" err="1"/>
              <a:t>KCRA</a:t>
            </a:r>
            <a:r>
              <a:rPr lang="en-US" altLang="en-US" b="0" dirty="0" smtClean="0"/>
              <a:t>)</a:t>
            </a:r>
            <a:endParaRPr lang="en-US" altLang="en-US" b="0" dirty="0"/>
          </a:p>
          <a:p>
            <a:pPr marL="380990" lvl="1" indent="-380990" eaLnBrk="0" fontAlgn="base" hangingPunct="0">
              <a:spcAft>
                <a:spcPts val="800"/>
              </a:spcAft>
              <a:buClr>
                <a:srgbClr val="262626"/>
              </a:buClr>
              <a:buSzPct val="80000"/>
              <a:buFont typeface="Lucida Grande"/>
              <a:buChar char="➝"/>
            </a:pPr>
            <a:r>
              <a:rPr lang="en-US" altLang="en-US" dirty="0">
                <a:solidFill>
                  <a:schemeClr val="accent6"/>
                </a:solidFill>
              </a:rPr>
              <a:t>Step Two </a:t>
            </a:r>
            <a:r>
              <a:rPr lang="en-US" altLang="en-US" dirty="0">
                <a:solidFill>
                  <a:srgbClr val="FF0000"/>
                </a:solidFill>
              </a:rPr>
              <a:t>  </a:t>
            </a:r>
            <a:r>
              <a:rPr lang="en-US" altLang="en-US" dirty="0" smtClean="0">
                <a:solidFill>
                  <a:srgbClr val="FF0000"/>
                </a:solidFill>
              </a:rPr>
              <a:t>  </a:t>
            </a:r>
            <a:r>
              <a:rPr lang="en-US" altLang="en-US" b="0" dirty="0"/>
              <a:t>Identify </a:t>
            </a:r>
            <a:r>
              <a:rPr lang="en-US" altLang="en-US" b="0" dirty="0" smtClean="0"/>
              <a:t>the essential functions of the job and any inherent risks</a:t>
            </a:r>
            <a:endParaRPr lang="en-US" altLang="en-US" b="0" dirty="0"/>
          </a:p>
          <a:p>
            <a:pPr marL="380990" lvl="1" indent="-380990" eaLnBrk="0" fontAlgn="base" hangingPunct="0">
              <a:spcAft>
                <a:spcPts val="800"/>
              </a:spcAft>
              <a:buClr>
                <a:srgbClr val="262626"/>
              </a:buClr>
              <a:buSzPct val="80000"/>
              <a:buFont typeface="Lucida Grande"/>
              <a:buChar char="➝"/>
            </a:pPr>
            <a:r>
              <a:rPr lang="en-US" altLang="en-US" dirty="0">
                <a:solidFill>
                  <a:schemeClr val="accent6"/>
                </a:solidFill>
              </a:rPr>
              <a:t>Step </a:t>
            </a:r>
            <a:r>
              <a:rPr lang="en-US" altLang="en-US" dirty="0" smtClean="0">
                <a:solidFill>
                  <a:schemeClr val="accent6"/>
                </a:solidFill>
              </a:rPr>
              <a:t>Three   </a:t>
            </a:r>
            <a:r>
              <a:rPr lang="en-US" altLang="en-US" b="0" dirty="0" smtClean="0"/>
              <a:t>Use the interactive </a:t>
            </a:r>
            <a:r>
              <a:rPr lang="en-US" altLang="en-US" b="0" dirty="0"/>
              <a:t>process to discuss proposed accommodation with employee </a:t>
            </a:r>
          </a:p>
          <a:p>
            <a:pPr marL="380990" lvl="1" indent="-380990" eaLnBrk="0" fontAlgn="base" hangingPunct="0">
              <a:spcAft>
                <a:spcPts val="800"/>
              </a:spcAft>
              <a:buClr>
                <a:srgbClr val="262626"/>
              </a:buClr>
              <a:buSzPct val="80000"/>
              <a:buFont typeface="Lucida Grande"/>
              <a:buChar char="➝"/>
            </a:pPr>
            <a:r>
              <a:rPr lang="en-US" altLang="en-US" dirty="0">
                <a:solidFill>
                  <a:schemeClr val="accent6"/>
                </a:solidFill>
              </a:rPr>
              <a:t>Step </a:t>
            </a:r>
            <a:r>
              <a:rPr lang="en-US" altLang="en-US" dirty="0" smtClean="0">
                <a:solidFill>
                  <a:schemeClr val="accent6"/>
                </a:solidFill>
              </a:rPr>
              <a:t>Four     </a:t>
            </a:r>
            <a:r>
              <a:rPr lang="en-US" altLang="en-US" b="0" dirty="0" smtClean="0">
                <a:solidFill>
                  <a:srgbClr val="000000"/>
                </a:solidFill>
              </a:rPr>
              <a:t>Determine that proposed accommodation does </a:t>
            </a:r>
            <a:r>
              <a:rPr lang="en-US" altLang="en-US" b="0" dirty="0">
                <a:solidFill>
                  <a:srgbClr val="000000"/>
                </a:solidFill>
              </a:rPr>
              <a:t>not violate state or federal law, contract terms, or insurance mandates</a:t>
            </a:r>
            <a:r>
              <a:rPr lang="en-US" altLang="en-US" b="0" dirty="0"/>
              <a:t> </a:t>
            </a:r>
          </a:p>
          <a:p>
            <a:pPr marL="380990" lvl="1" indent="-380990" eaLnBrk="0" fontAlgn="base" hangingPunct="0">
              <a:spcAft>
                <a:spcPts val="800"/>
              </a:spcAft>
              <a:buClr>
                <a:srgbClr val="262626"/>
              </a:buClr>
              <a:buSzPct val="80000"/>
              <a:buFont typeface="Lucida Grande"/>
              <a:buChar char="➝"/>
            </a:pPr>
            <a:r>
              <a:rPr lang="en-US" altLang="en-US" dirty="0">
                <a:solidFill>
                  <a:schemeClr val="accent6"/>
                </a:solidFill>
              </a:rPr>
              <a:t>Step Five    </a:t>
            </a:r>
            <a:r>
              <a:rPr lang="en-US" altLang="en-US" dirty="0" smtClean="0">
                <a:solidFill>
                  <a:schemeClr val="accent6"/>
                </a:solidFill>
              </a:rPr>
              <a:t>  </a:t>
            </a:r>
            <a:r>
              <a:rPr lang="en-US" altLang="en-US" b="0" dirty="0" smtClean="0"/>
              <a:t>Assess </a:t>
            </a:r>
            <a:r>
              <a:rPr lang="en-US" altLang="en-US" b="0" dirty="0"/>
              <a:t>whether </a:t>
            </a:r>
            <a:r>
              <a:rPr lang="en-US" altLang="en-US" b="0" dirty="0" smtClean="0"/>
              <a:t>employee, as accommodated, </a:t>
            </a:r>
            <a:r>
              <a:rPr lang="en-US" altLang="en-US" b="0" dirty="0"/>
              <a:t>poses a risk of harm to self or others </a:t>
            </a:r>
            <a:r>
              <a:rPr lang="en-US" altLang="en-US" b="0" dirty="0" smtClean="0"/>
              <a:t> </a:t>
            </a:r>
            <a:endParaRPr lang="en-US" altLang="en-US" b="0" dirty="0">
              <a:solidFill>
                <a:srgbClr val="000000"/>
              </a:solidFill>
            </a:endParaRPr>
          </a:p>
          <a:p>
            <a:pPr marL="380990" lvl="1" indent="-380990" eaLnBrk="0" fontAlgn="base" hangingPunct="0">
              <a:spcAft>
                <a:spcPts val="800"/>
              </a:spcAft>
              <a:buClr>
                <a:srgbClr val="262626"/>
              </a:buClr>
              <a:buSzPct val="80000"/>
              <a:buFont typeface="Lucida Grande"/>
              <a:buChar char="➝"/>
            </a:pPr>
            <a:r>
              <a:rPr lang="en-US" altLang="en-US" dirty="0">
                <a:solidFill>
                  <a:schemeClr val="accent6"/>
                </a:solidFill>
              </a:rPr>
              <a:t>Step Six     </a:t>
            </a:r>
            <a:r>
              <a:rPr lang="en-US" altLang="en-US" dirty="0" smtClean="0">
                <a:solidFill>
                  <a:schemeClr val="accent6"/>
                </a:solidFill>
              </a:rPr>
              <a:t>   </a:t>
            </a:r>
            <a:r>
              <a:rPr lang="en-US" altLang="en-US" b="0" dirty="0">
                <a:solidFill>
                  <a:srgbClr val="000000"/>
                </a:solidFill>
              </a:rPr>
              <a:t>Initiate a trial period for the accommodation, identifying the standards for measuring performance during that period</a:t>
            </a:r>
          </a:p>
          <a:p>
            <a:pPr marL="380990" lvl="1" indent="-380990" eaLnBrk="0" fontAlgn="base" hangingPunct="0">
              <a:spcAft>
                <a:spcPts val="800"/>
              </a:spcAft>
              <a:buClr>
                <a:srgbClr val="262626"/>
              </a:buClr>
              <a:buSzPct val="80000"/>
              <a:buFont typeface="Lucida Grande"/>
              <a:buChar char="➝"/>
            </a:pPr>
            <a:r>
              <a:rPr lang="en-US" altLang="en-US" dirty="0">
                <a:solidFill>
                  <a:schemeClr val="accent6"/>
                </a:solidFill>
              </a:rPr>
              <a:t>Step Seven</a:t>
            </a:r>
            <a:r>
              <a:rPr lang="en-US" altLang="en-US" b="0" dirty="0">
                <a:solidFill>
                  <a:srgbClr val="FF0000"/>
                </a:solidFill>
              </a:rPr>
              <a:t> </a:t>
            </a:r>
            <a:r>
              <a:rPr lang="en-US" altLang="en-US" b="0" dirty="0" smtClean="0">
                <a:solidFill>
                  <a:srgbClr val="FF0000"/>
                </a:solidFill>
              </a:rPr>
              <a:t>  </a:t>
            </a:r>
            <a:r>
              <a:rPr lang="en-US" altLang="en-US" b="0" dirty="0">
                <a:solidFill>
                  <a:srgbClr val="000000"/>
                </a:solidFill>
              </a:rPr>
              <a:t>Re-evaluate the success of the accommodation within a reasonable period (30, 60, 90 days)</a:t>
            </a:r>
          </a:p>
          <a:p>
            <a:pPr lvl="2" indent="-228600">
              <a:lnSpc>
                <a:spcPct val="90000"/>
              </a:lnSpc>
              <a:spcAft>
                <a:spcPts val="600"/>
              </a:spcAft>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8925" lvl="2" indent="-228600">
              <a:lnSpc>
                <a:spcPct val="90000"/>
              </a:lnSpc>
              <a:spcAft>
                <a:spcPts val="600"/>
              </a:spcAft>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90000"/>
              </a:lnSpc>
              <a:spcAft>
                <a:spcPts val="600"/>
              </a:spcAft>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AA395BE-89F1-BD77-DFDD-11825BAE8909}"/>
              </a:ext>
            </a:extLst>
          </p:cNvPr>
          <p:cNvSpPr>
            <a:spLocks noGrp="1"/>
          </p:cNvSpPr>
          <p:nvPr>
            <p:ph type="sldNum" sz="quarter" idx="4"/>
          </p:nvPr>
        </p:nvSpPr>
        <p:spPr/>
        <p:txBody>
          <a:bodyPr/>
          <a:lstStyle/>
          <a:p>
            <a:fld id="{A6D1340B-B320-4949-80C8-72CFFBD72CAA}" type="slidenum">
              <a:rPr lang="en-US" smtClean="0"/>
              <a:t>32</a:t>
            </a:fld>
            <a:endParaRPr lang="en-US" baseline="30000"/>
          </a:p>
        </p:txBody>
      </p:sp>
    </p:spTree>
    <p:extLst>
      <p:ext uri="{BB962C8B-B14F-4D97-AF65-F5344CB8AC3E}">
        <p14:creationId xmlns:p14="http://schemas.microsoft.com/office/powerpoint/2010/main" val="2754167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dirty="0" smtClean="0">
                <a:solidFill>
                  <a:srgbClr val="FFFFFF"/>
                </a:solidFill>
                <a:latin typeface="Tahoma" panose="020B0604030504040204" pitchFamily="34" charset="0"/>
                <a:ea typeface="Tahoma" panose="020B0604030504040204" pitchFamily="34" charset="0"/>
                <a:cs typeface="Tahoma" panose="020B0604030504040204" pitchFamily="34" charset="0"/>
              </a:rPr>
              <a:t>Step One</a:t>
            </a:r>
            <a:endParaRPr lang="en-US" sz="4000" kern="12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sz="quarter" idx="10"/>
          </p:nvPr>
        </p:nvSpPr>
        <p:spPr>
          <a:xfrm>
            <a:off x="1371599" y="1891970"/>
            <a:ext cx="9724031" cy="3683358"/>
          </a:xfrm>
        </p:spPr>
        <p:txBody>
          <a:bodyPr vert="horz" lIns="91440" tIns="45720" rIns="91440" bIns="45720" rtlCol="0" anchor="ctr">
            <a:normAutofit/>
          </a:bodyPr>
          <a:lstStyle/>
          <a:p>
            <a:pPr marL="0" indent="0" eaLnBrk="0" fontAlgn="base" hangingPunct="0">
              <a:lnSpc>
                <a:spcPct val="125000"/>
              </a:lnSpc>
              <a:spcBef>
                <a:spcPts val="400"/>
              </a:spcBef>
              <a:spcAft>
                <a:spcPts val="800"/>
              </a:spcAft>
              <a:buClr>
                <a:srgbClr val="262626"/>
              </a:buClr>
              <a:buSzPct val="100000"/>
              <a:buNone/>
            </a:pPr>
            <a:r>
              <a:rPr lang="en-US" altLang="en-US" dirty="0" smtClean="0"/>
              <a:t>Determine presence of disability protected by the ADA or </a:t>
            </a:r>
            <a:r>
              <a:rPr lang="en-US" altLang="en-US" dirty="0" err="1" smtClean="0"/>
              <a:t>KCRA</a:t>
            </a:r>
            <a:endParaRPr lang="en-US" altLang="en-US" dirty="0"/>
          </a:p>
          <a:p>
            <a:pPr marL="380990" lvl="1" indent="-380990" eaLnBrk="0" fontAlgn="base" hangingPunct="0">
              <a:spcAft>
                <a:spcPts val="800"/>
              </a:spcAft>
              <a:buClr>
                <a:srgbClr val="262626"/>
              </a:buClr>
              <a:buSzPct val="80000"/>
              <a:buFont typeface="Lucida Grande"/>
              <a:buChar char="➝"/>
            </a:pPr>
            <a:r>
              <a:rPr lang="en-US" altLang="en-US" sz="2400" b="0" dirty="0" smtClean="0"/>
              <a:t>Epilepsy</a:t>
            </a:r>
          </a:p>
          <a:p>
            <a:pPr marL="380990" lvl="1" indent="-380990" eaLnBrk="0" fontAlgn="base" hangingPunct="0">
              <a:spcAft>
                <a:spcPts val="800"/>
              </a:spcAft>
              <a:buClr>
                <a:srgbClr val="262626"/>
              </a:buClr>
              <a:buSzPct val="80000"/>
              <a:buFont typeface="Lucida Grande"/>
              <a:buChar char="➝"/>
            </a:pPr>
            <a:r>
              <a:rPr lang="en-US" altLang="en-US" sz="2400" b="0" dirty="0" smtClean="0"/>
              <a:t>Multiple Sclerosis</a:t>
            </a:r>
          </a:p>
          <a:p>
            <a:pPr marL="380990" lvl="1" indent="-380990" eaLnBrk="0" fontAlgn="base" hangingPunct="0">
              <a:spcAft>
                <a:spcPts val="800"/>
              </a:spcAft>
              <a:buClr>
                <a:srgbClr val="262626"/>
              </a:buClr>
              <a:buSzPct val="80000"/>
              <a:buFont typeface="Lucida Grande"/>
              <a:buChar char="➝"/>
            </a:pPr>
            <a:r>
              <a:rPr lang="en-US" altLang="en-US" sz="2400" b="0" dirty="0" smtClean="0"/>
              <a:t>Post-traumatic stress disorder</a:t>
            </a:r>
          </a:p>
          <a:p>
            <a:pPr marL="380990" lvl="1" indent="-380990" eaLnBrk="0" fontAlgn="base" hangingPunct="0">
              <a:spcAft>
                <a:spcPts val="800"/>
              </a:spcAft>
              <a:buClr>
                <a:srgbClr val="262626"/>
              </a:buClr>
              <a:buSzPct val="80000"/>
              <a:buFont typeface="Lucida Grande"/>
              <a:buChar char="➝"/>
            </a:pPr>
            <a:r>
              <a:rPr lang="en-US" altLang="en-US" sz="2400" b="0" dirty="0" smtClean="0"/>
              <a:t>Condition producing chronic severe pain </a:t>
            </a:r>
          </a:p>
          <a:p>
            <a:pPr marL="344488" lvl="2" indent="0">
              <a:lnSpc>
                <a:spcPct val="90000"/>
              </a:lnSpc>
              <a:spcAft>
                <a:spcPts val="600"/>
              </a:spcAft>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8925" lvl="2" indent="-228600">
              <a:lnSpc>
                <a:spcPct val="90000"/>
              </a:lnSpc>
              <a:spcAft>
                <a:spcPts val="600"/>
              </a:spcAft>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90000"/>
              </a:lnSpc>
              <a:spcAft>
                <a:spcPts val="600"/>
              </a:spcAft>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AA395BE-89F1-BD77-DFDD-11825BAE8909}"/>
              </a:ext>
            </a:extLst>
          </p:cNvPr>
          <p:cNvSpPr>
            <a:spLocks noGrp="1"/>
          </p:cNvSpPr>
          <p:nvPr>
            <p:ph type="sldNum" sz="quarter" idx="4"/>
          </p:nvPr>
        </p:nvSpPr>
        <p:spPr/>
        <p:txBody>
          <a:bodyPr/>
          <a:lstStyle/>
          <a:p>
            <a:fld id="{A6D1340B-B320-4949-80C8-72CFFBD72CAA}" type="slidenum">
              <a:rPr lang="en-US" smtClean="0"/>
              <a:t>33</a:t>
            </a:fld>
            <a:endParaRPr lang="en-US" baseline="30000"/>
          </a:p>
        </p:txBody>
      </p:sp>
    </p:spTree>
    <p:extLst>
      <p:ext uri="{BB962C8B-B14F-4D97-AF65-F5344CB8AC3E}">
        <p14:creationId xmlns:p14="http://schemas.microsoft.com/office/powerpoint/2010/main" val="3696504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dirty="0" smtClean="0">
                <a:solidFill>
                  <a:srgbClr val="FFFFFF"/>
                </a:solidFill>
                <a:latin typeface="Tahoma" panose="020B0604030504040204" pitchFamily="34" charset="0"/>
                <a:ea typeface="Tahoma" panose="020B0604030504040204" pitchFamily="34" charset="0"/>
                <a:cs typeface="Tahoma" panose="020B0604030504040204" pitchFamily="34" charset="0"/>
              </a:rPr>
              <a:t>Step Two</a:t>
            </a:r>
            <a:endParaRPr lang="en-US" sz="4000" kern="12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sz="quarter" idx="10"/>
          </p:nvPr>
        </p:nvSpPr>
        <p:spPr>
          <a:xfrm>
            <a:off x="1233982" y="2248677"/>
            <a:ext cx="9724031" cy="3687563"/>
          </a:xfrm>
        </p:spPr>
        <p:txBody>
          <a:bodyPr vert="horz" lIns="91440" tIns="45720" rIns="91440" bIns="45720" rtlCol="0" anchor="ctr">
            <a:normAutofit fontScale="77500" lnSpcReduction="20000"/>
          </a:bodyPr>
          <a:lstStyle/>
          <a:p>
            <a:pPr marL="0" indent="0" eaLnBrk="0" fontAlgn="base" hangingPunct="0">
              <a:lnSpc>
                <a:spcPct val="125000"/>
              </a:lnSpc>
              <a:spcBef>
                <a:spcPts val="400"/>
              </a:spcBef>
              <a:spcAft>
                <a:spcPts val="800"/>
              </a:spcAft>
              <a:buClr>
                <a:srgbClr val="262626"/>
              </a:buClr>
              <a:buSzPct val="100000"/>
              <a:buNone/>
            </a:pPr>
            <a:r>
              <a:rPr lang="en-US" altLang="en-US" dirty="0" smtClean="0"/>
              <a:t>Identify </a:t>
            </a:r>
            <a:r>
              <a:rPr lang="en-US" altLang="en-US" dirty="0"/>
              <a:t>essential functions of the job and job risks</a:t>
            </a:r>
          </a:p>
          <a:p>
            <a:pPr marL="0" indent="0" eaLnBrk="0" fontAlgn="base" hangingPunct="0">
              <a:lnSpc>
                <a:spcPct val="125000"/>
              </a:lnSpc>
              <a:spcBef>
                <a:spcPts val="400"/>
              </a:spcBef>
              <a:spcAft>
                <a:spcPts val="800"/>
              </a:spcAft>
              <a:buClr>
                <a:srgbClr val="262626"/>
              </a:buClr>
              <a:buSzPct val="100000"/>
              <a:buNone/>
            </a:pPr>
            <a:r>
              <a:rPr lang="en-US" altLang="en-US" dirty="0"/>
              <a:t>Jobs </a:t>
            </a:r>
            <a:r>
              <a:rPr lang="en-US" altLang="en-US" dirty="0" smtClean="0"/>
              <a:t>requiring drug-testing </a:t>
            </a:r>
            <a:r>
              <a:rPr lang="en-US" altLang="en-US" dirty="0"/>
              <a:t>under </a:t>
            </a:r>
            <a:r>
              <a:rPr lang="en-US" altLang="en-US" dirty="0" smtClean="0"/>
              <a:t>federal law (49 </a:t>
            </a:r>
            <a:r>
              <a:rPr lang="en-US" altLang="en-US" dirty="0"/>
              <a:t>CFR Part </a:t>
            </a:r>
            <a:r>
              <a:rPr lang="en-US" altLang="en-US" dirty="0" smtClean="0"/>
              <a:t>40) </a:t>
            </a:r>
            <a:r>
              <a:rPr lang="en-US" altLang="en-US" dirty="0"/>
              <a:t>include:</a:t>
            </a:r>
          </a:p>
          <a:p>
            <a:pPr marL="844551" lvl="4" indent="-380990" eaLnBrk="0" fontAlgn="base" hangingPunct="0">
              <a:spcBef>
                <a:spcPts val="600"/>
              </a:spcBef>
              <a:spcAft>
                <a:spcPts val="800"/>
              </a:spcAft>
              <a:buClr>
                <a:srgbClr val="262626"/>
              </a:buClr>
              <a:buSzPct val="80000"/>
              <a:buFont typeface="Lucida Grande"/>
              <a:buChar char="➝"/>
            </a:pPr>
            <a:r>
              <a:rPr lang="en-US" altLang="en-US" sz="2000" dirty="0"/>
              <a:t>Commercial truck drivers</a:t>
            </a:r>
          </a:p>
          <a:p>
            <a:pPr marL="844551" lvl="4" indent="-380990" eaLnBrk="0" fontAlgn="base" hangingPunct="0">
              <a:spcBef>
                <a:spcPts val="600"/>
              </a:spcBef>
              <a:spcAft>
                <a:spcPts val="800"/>
              </a:spcAft>
              <a:buClr>
                <a:srgbClr val="262626"/>
              </a:buClr>
              <a:buSzPct val="80000"/>
              <a:buFont typeface="Lucida Grande"/>
              <a:buChar char="➝"/>
            </a:pPr>
            <a:r>
              <a:rPr lang="en-US" altLang="en-US" sz="2000" dirty="0"/>
              <a:t>Pilots and aircraft maintenance personnel</a:t>
            </a:r>
          </a:p>
          <a:p>
            <a:pPr marL="844551" lvl="4" indent="-380990" eaLnBrk="0" fontAlgn="base" hangingPunct="0">
              <a:spcBef>
                <a:spcPts val="600"/>
              </a:spcBef>
              <a:spcAft>
                <a:spcPts val="800"/>
              </a:spcAft>
              <a:buClr>
                <a:srgbClr val="262626"/>
              </a:buClr>
              <a:buSzPct val="80000"/>
              <a:buFont typeface="Lucida Grande"/>
              <a:buChar char="➝"/>
            </a:pPr>
            <a:r>
              <a:rPr lang="en-US" altLang="en-US" sz="2000" dirty="0"/>
              <a:t>Train engineers</a:t>
            </a:r>
          </a:p>
          <a:p>
            <a:pPr marL="844551" lvl="4" indent="-380990" eaLnBrk="0" fontAlgn="base" hangingPunct="0">
              <a:spcBef>
                <a:spcPts val="600"/>
              </a:spcBef>
              <a:spcAft>
                <a:spcPts val="800"/>
              </a:spcAft>
              <a:buClr>
                <a:srgbClr val="262626"/>
              </a:buClr>
              <a:buSzPct val="80000"/>
              <a:buFont typeface="Lucida Grande"/>
              <a:buChar char="➝"/>
            </a:pPr>
            <a:r>
              <a:rPr lang="en-US" altLang="en-US" sz="2000" dirty="0"/>
              <a:t>Public transit drivers/operators</a:t>
            </a:r>
          </a:p>
          <a:p>
            <a:pPr marL="844551" lvl="4" indent="-380990" eaLnBrk="0" fontAlgn="base" hangingPunct="0">
              <a:spcBef>
                <a:spcPts val="600"/>
              </a:spcBef>
              <a:spcAft>
                <a:spcPts val="800"/>
              </a:spcAft>
              <a:buClr>
                <a:srgbClr val="262626"/>
              </a:buClr>
              <a:buSzPct val="80000"/>
              <a:buFont typeface="Lucida Grande"/>
              <a:buChar char="➝"/>
            </a:pPr>
            <a:r>
              <a:rPr lang="en-US" altLang="en-US" sz="2000" dirty="0"/>
              <a:t>Certain employees working with oil and gas pipelines</a:t>
            </a:r>
          </a:p>
          <a:p>
            <a:pPr marL="844551" lvl="4" indent="-380990" eaLnBrk="0" fontAlgn="base" hangingPunct="0">
              <a:spcBef>
                <a:spcPts val="600"/>
              </a:spcBef>
              <a:spcAft>
                <a:spcPts val="800"/>
              </a:spcAft>
              <a:buClr>
                <a:srgbClr val="262626"/>
              </a:buClr>
              <a:buSzPct val="80000"/>
              <a:buFont typeface="Lucida Grande"/>
              <a:buChar char="➝"/>
            </a:pPr>
            <a:r>
              <a:rPr lang="en-US" altLang="en-US" sz="2000" dirty="0"/>
              <a:t>School bus drivers</a:t>
            </a:r>
          </a:p>
          <a:p>
            <a:pPr marL="344488" lvl="2" indent="0">
              <a:lnSpc>
                <a:spcPct val="90000"/>
              </a:lnSpc>
              <a:spcAft>
                <a:spcPts val="600"/>
              </a:spcAft>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8925" lvl="2" indent="-228600">
              <a:lnSpc>
                <a:spcPct val="90000"/>
              </a:lnSpc>
              <a:spcAft>
                <a:spcPts val="600"/>
              </a:spcAft>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90000"/>
              </a:lnSpc>
              <a:spcAft>
                <a:spcPts val="600"/>
              </a:spcAft>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AA395BE-89F1-BD77-DFDD-11825BAE8909}"/>
              </a:ext>
            </a:extLst>
          </p:cNvPr>
          <p:cNvSpPr>
            <a:spLocks noGrp="1"/>
          </p:cNvSpPr>
          <p:nvPr>
            <p:ph type="sldNum" sz="quarter" idx="4"/>
          </p:nvPr>
        </p:nvSpPr>
        <p:spPr/>
        <p:txBody>
          <a:bodyPr/>
          <a:lstStyle/>
          <a:p>
            <a:fld id="{A6D1340B-B320-4949-80C8-72CFFBD72CAA}" type="slidenum">
              <a:rPr lang="en-US" smtClean="0"/>
              <a:t>34</a:t>
            </a:fld>
            <a:endParaRPr lang="en-US" baseline="30000"/>
          </a:p>
        </p:txBody>
      </p:sp>
    </p:spTree>
    <p:extLst>
      <p:ext uri="{BB962C8B-B14F-4D97-AF65-F5344CB8AC3E}">
        <p14:creationId xmlns:p14="http://schemas.microsoft.com/office/powerpoint/2010/main" val="730279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dirty="0" smtClean="0">
                <a:solidFill>
                  <a:srgbClr val="FFFFFF"/>
                </a:solidFill>
                <a:latin typeface="Tahoma" panose="020B0604030504040204" pitchFamily="34" charset="0"/>
                <a:ea typeface="Tahoma" panose="020B0604030504040204" pitchFamily="34" charset="0"/>
                <a:cs typeface="Tahoma" panose="020B0604030504040204" pitchFamily="34" charset="0"/>
              </a:rPr>
              <a:t>Step Three</a:t>
            </a:r>
            <a:endParaRPr lang="en-US" sz="4000" kern="12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sz="quarter" idx="10"/>
          </p:nvPr>
        </p:nvSpPr>
        <p:spPr>
          <a:xfrm>
            <a:off x="1371599" y="1810139"/>
            <a:ext cx="9724031" cy="4191416"/>
          </a:xfrm>
        </p:spPr>
        <p:txBody>
          <a:bodyPr vert="horz" lIns="91440" tIns="45720" rIns="91440" bIns="45720" rtlCol="0" anchor="ctr">
            <a:normAutofit/>
          </a:bodyPr>
          <a:lstStyle/>
          <a:p>
            <a:pPr marL="0" indent="0" eaLnBrk="0" fontAlgn="base" hangingPunct="0">
              <a:lnSpc>
                <a:spcPct val="125000"/>
              </a:lnSpc>
              <a:spcBef>
                <a:spcPts val="400"/>
              </a:spcBef>
              <a:spcAft>
                <a:spcPts val="800"/>
              </a:spcAft>
              <a:buClr>
                <a:srgbClr val="262626"/>
              </a:buClr>
              <a:buSzPct val="100000"/>
              <a:buNone/>
            </a:pPr>
            <a:r>
              <a:rPr lang="en-US" altLang="en-US" dirty="0" smtClean="0"/>
              <a:t>Use the interactive process to discuss accommodation(s)</a:t>
            </a:r>
            <a:endParaRPr lang="en-US" altLang="en-US" dirty="0"/>
          </a:p>
          <a:p>
            <a:pPr lvl="2" indent="-228600">
              <a:lnSpc>
                <a:spcPct val="90000"/>
              </a:lnSpc>
              <a:spcAft>
                <a:spcPts val="600"/>
              </a:spcAft>
            </a:pPr>
            <a:r>
              <a:rPr lang="en-US" sz="2000" dirty="0" smtClean="0">
                <a:latin typeface="Tahoma" panose="020B0604030504040204" pitchFamily="34" charset="0"/>
                <a:ea typeface="Tahoma" panose="020B0604030504040204" pitchFamily="34" charset="0"/>
                <a:cs typeface="Tahoma" panose="020B0604030504040204" pitchFamily="34" charset="0"/>
              </a:rPr>
              <a:t>Implement written accommodation policy</a:t>
            </a:r>
          </a:p>
          <a:p>
            <a:pPr lvl="2" indent="-228600">
              <a:lnSpc>
                <a:spcPct val="90000"/>
              </a:lnSpc>
              <a:spcAft>
                <a:spcPts val="600"/>
              </a:spcAft>
            </a:pPr>
            <a:r>
              <a:rPr lang="en-US" sz="2000" dirty="0" smtClean="0">
                <a:latin typeface="Tahoma" panose="020B0604030504040204" pitchFamily="34" charset="0"/>
                <a:ea typeface="Tahoma" panose="020B0604030504040204" pitchFamily="34" charset="0"/>
                <a:cs typeface="Tahoma" panose="020B0604030504040204" pitchFamily="34" charset="0"/>
              </a:rPr>
              <a:t>Consistently require documentation establishing medical condition</a:t>
            </a:r>
          </a:p>
          <a:p>
            <a:pPr lvl="2" indent="-228600">
              <a:lnSpc>
                <a:spcPct val="90000"/>
              </a:lnSpc>
              <a:spcAft>
                <a:spcPts val="600"/>
              </a:spcAft>
            </a:pPr>
            <a:r>
              <a:rPr lang="en-US" sz="2000" dirty="0" smtClean="0">
                <a:latin typeface="Tahoma" panose="020B0604030504040204" pitchFamily="34" charset="0"/>
                <a:ea typeface="Tahoma" panose="020B0604030504040204" pitchFamily="34" charset="0"/>
                <a:cs typeface="Tahoma" panose="020B0604030504040204" pitchFamily="34" charset="0"/>
              </a:rPr>
              <a:t>Establish procedure for monitoring accommodation</a:t>
            </a:r>
            <a:endParaRPr lang="en-US" sz="2000" dirty="0">
              <a:latin typeface="Tahoma" panose="020B0604030504040204" pitchFamily="34" charset="0"/>
              <a:ea typeface="Tahoma" panose="020B0604030504040204" pitchFamily="34" charset="0"/>
              <a:cs typeface="Tahoma" panose="020B0604030504040204" pitchFamily="34" charset="0"/>
            </a:endParaRPr>
          </a:p>
          <a:p>
            <a:pPr marL="288925" lvl="2" indent="-228600">
              <a:lnSpc>
                <a:spcPct val="90000"/>
              </a:lnSpc>
              <a:spcAft>
                <a:spcPts val="600"/>
              </a:spcAft>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90000"/>
              </a:lnSpc>
              <a:spcAft>
                <a:spcPts val="600"/>
              </a:spcAft>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AA395BE-89F1-BD77-DFDD-11825BAE8909}"/>
              </a:ext>
            </a:extLst>
          </p:cNvPr>
          <p:cNvSpPr>
            <a:spLocks noGrp="1"/>
          </p:cNvSpPr>
          <p:nvPr>
            <p:ph type="sldNum" sz="quarter" idx="4"/>
          </p:nvPr>
        </p:nvSpPr>
        <p:spPr/>
        <p:txBody>
          <a:bodyPr/>
          <a:lstStyle/>
          <a:p>
            <a:fld id="{A6D1340B-B320-4949-80C8-72CFFBD72CAA}" type="slidenum">
              <a:rPr lang="en-US" smtClean="0"/>
              <a:t>35</a:t>
            </a:fld>
            <a:endParaRPr lang="en-US" baseline="30000"/>
          </a:p>
        </p:txBody>
      </p:sp>
    </p:spTree>
    <p:extLst>
      <p:ext uri="{BB962C8B-B14F-4D97-AF65-F5344CB8AC3E}">
        <p14:creationId xmlns:p14="http://schemas.microsoft.com/office/powerpoint/2010/main" val="2253509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dirty="0" smtClean="0">
                <a:solidFill>
                  <a:srgbClr val="FFFFFF"/>
                </a:solidFill>
                <a:latin typeface="Tahoma" panose="020B0604030504040204" pitchFamily="34" charset="0"/>
                <a:ea typeface="Tahoma" panose="020B0604030504040204" pitchFamily="34" charset="0"/>
                <a:cs typeface="Tahoma" panose="020B0604030504040204" pitchFamily="34" charset="0"/>
              </a:rPr>
              <a:t>Step Four</a:t>
            </a:r>
            <a:endParaRPr lang="en-US" sz="4000" kern="12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sz="quarter" idx="10"/>
          </p:nvPr>
        </p:nvSpPr>
        <p:spPr>
          <a:xfrm>
            <a:off x="1371599" y="1810139"/>
            <a:ext cx="9724031" cy="4191416"/>
          </a:xfrm>
        </p:spPr>
        <p:txBody>
          <a:bodyPr vert="horz" lIns="91440" tIns="45720" rIns="91440" bIns="45720" rtlCol="0" anchor="ctr">
            <a:normAutofit/>
          </a:bodyPr>
          <a:lstStyle/>
          <a:p>
            <a:pPr marL="0" indent="0" eaLnBrk="0" fontAlgn="base" hangingPunct="0">
              <a:lnSpc>
                <a:spcPct val="125000"/>
              </a:lnSpc>
              <a:spcBef>
                <a:spcPts val="400"/>
              </a:spcBef>
              <a:spcAft>
                <a:spcPts val="800"/>
              </a:spcAft>
              <a:buClr>
                <a:srgbClr val="262626"/>
              </a:buClr>
              <a:buSzPct val="100000"/>
              <a:buNone/>
            </a:pPr>
            <a:r>
              <a:rPr lang="en-US" altLang="en-US" dirty="0" smtClean="0"/>
              <a:t>Determine a legal accommodation, if possible.</a:t>
            </a:r>
            <a:endParaRPr lang="en-US" altLang="en-US" dirty="0"/>
          </a:p>
          <a:p>
            <a:pPr marL="60325" lvl="2" indent="0">
              <a:lnSpc>
                <a:spcPct val="90000"/>
              </a:lnSpc>
              <a:spcAft>
                <a:spcPts val="600"/>
              </a:spcAft>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90000"/>
              </a:lnSpc>
              <a:spcAft>
                <a:spcPts val="600"/>
              </a:spcAft>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AA395BE-89F1-BD77-DFDD-11825BAE8909}"/>
              </a:ext>
            </a:extLst>
          </p:cNvPr>
          <p:cNvSpPr>
            <a:spLocks noGrp="1"/>
          </p:cNvSpPr>
          <p:nvPr>
            <p:ph type="sldNum" sz="quarter" idx="4"/>
          </p:nvPr>
        </p:nvSpPr>
        <p:spPr/>
        <p:txBody>
          <a:bodyPr/>
          <a:lstStyle/>
          <a:p>
            <a:fld id="{A6D1340B-B320-4949-80C8-72CFFBD72CAA}" type="slidenum">
              <a:rPr lang="en-US" smtClean="0"/>
              <a:t>36</a:t>
            </a:fld>
            <a:endParaRPr lang="en-US" baseline="30000"/>
          </a:p>
        </p:txBody>
      </p:sp>
    </p:spTree>
    <p:extLst>
      <p:ext uri="{BB962C8B-B14F-4D97-AF65-F5344CB8AC3E}">
        <p14:creationId xmlns:p14="http://schemas.microsoft.com/office/powerpoint/2010/main" val="2466140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dirty="0" smtClean="0">
                <a:solidFill>
                  <a:srgbClr val="FFFFFF"/>
                </a:solidFill>
                <a:latin typeface="Tahoma" panose="020B0604030504040204" pitchFamily="34" charset="0"/>
                <a:ea typeface="Tahoma" panose="020B0604030504040204" pitchFamily="34" charset="0"/>
                <a:cs typeface="Tahoma" panose="020B0604030504040204" pitchFamily="34" charset="0"/>
              </a:rPr>
              <a:t>Step Five</a:t>
            </a:r>
            <a:endParaRPr lang="en-US" sz="4000" kern="12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sz="quarter" idx="10"/>
          </p:nvPr>
        </p:nvSpPr>
        <p:spPr>
          <a:xfrm>
            <a:off x="1371599" y="1810139"/>
            <a:ext cx="9724031" cy="4191416"/>
          </a:xfrm>
        </p:spPr>
        <p:txBody>
          <a:bodyPr vert="horz" lIns="91440" tIns="45720" rIns="91440" bIns="45720" rtlCol="0" anchor="ctr">
            <a:normAutofit/>
          </a:bodyPr>
          <a:lstStyle/>
          <a:p>
            <a:pPr marL="0" indent="0" eaLnBrk="0" fontAlgn="base" hangingPunct="0">
              <a:lnSpc>
                <a:spcPct val="125000"/>
              </a:lnSpc>
              <a:spcBef>
                <a:spcPts val="400"/>
              </a:spcBef>
              <a:spcAft>
                <a:spcPts val="800"/>
              </a:spcAft>
              <a:buClr>
                <a:srgbClr val="262626"/>
              </a:buClr>
              <a:buSzPct val="100000"/>
              <a:buNone/>
            </a:pPr>
            <a:r>
              <a:rPr lang="en-US" altLang="en-US" dirty="0" smtClean="0"/>
              <a:t>Assess </a:t>
            </a:r>
            <a:r>
              <a:rPr lang="en-US" altLang="en-US" dirty="0"/>
              <a:t>risks of employee harming self or others while using medical cannabis; plan to eliminate/mitigate risks.</a:t>
            </a:r>
          </a:p>
          <a:p>
            <a:pPr marL="60325" lvl="2" indent="0">
              <a:lnSpc>
                <a:spcPct val="90000"/>
              </a:lnSpc>
              <a:spcAft>
                <a:spcPts val="600"/>
              </a:spcAft>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90000"/>
              </a:lnSpc>
              <a:spcAft>
                <a:spcPts val="600"/>
              </a:spcAft>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eaLnBrk="0" fontAlgn="base" hangingPunct="0">
              <a:lnSpc>
                <a:spcPct val="125000"/>
              </a:lnSpc>
              <a:spcBef>
                <a:spcPts val="400"/>
              </a:spcBef>
              <a:spcAft>
                <a:spcPts val="800"/>
              </a:spcAft>
              <a:buClr>
                <a:srgbClr val="262626"/>
              </a:buClr>
              <a:buSzPct val="100000"/>
              <a:buNone/>
            </a:pPr>
            <a:endParaRPr lang="en-US" altLang="en-US" dirty="0"/>
          </a:p>
          <a:p>
            <a:pPr marL="60325" lvl="2" indent="0">
              <a:lnSpc>
                <a:spcPct val="90000"/>
              </a:lnSpc>
              <a:spcAft>
                <a:spcPts val="600"/>
              </a:spcAft>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90000"/>
              </a:lnSpc>
              <a:spcAft>
                <a:spcPts val="600"/>
              </a:spcAft>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AA395BE-89F1-BD77-DFDD-11825BAE8909}"/>
              </a:ext>
            </a:extLst>
          </p:cNvPr>
          <p:cNvSpPr>
            <a:spLocks noGrp="1"/>
          </p:cNvSpPr>
          <p:nvPr>
            <p:ph type="sldNum" sz="quarter" idx="4"/>
          </p:nvPr>
        </p:nvSpPr>
        <p:spPr/>
        <p:txBody>
          <a:bodyPr/>
          <a:lstStyle/>
          <a:p>
            <a:fld id="{A6D1340B-B320-4949-80C8-72CFFBD72CAA}" type="slidenum">
              <a:rPr lang="en-US" smtClean="0"/>
              <a:t>37</a:t>
            </a:fld>
            <a:endParaRPr lang="en-US" baseline="30000"/>
          </a:p>
        </p:txBody>
      </p:sp>
    </p:spTree>
    <p:extLst>
      <p:ext uri="{BB962C8B-B14F-4D97-AF65-F5344CB8AC3E}">
        <p14:creationId xmlns:p14="http://schemas.microsoft.com/office/powerpoint/2010/main" val="177589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dirty="0" smtClean="0">
                <a:solidFill>
                  <a:srgbClr val="FFFFFF"/>
                </a:solidFill>
                <a:latin typeface="Tahoma" panose="020B0604030504040204" pitchFamily="34" charset="0"/>
                <a:ea typeface="Tahoma" panose="020B0604030504040204" pitchFamily="34" charset="0"/>
                <a:cs typeface="Tahoma" panose="020B0604030504040204" pitchFamily="34" charset="0"/>
              </a:rPr>
              <a:t>Step Six</a:t>
            </a:r>
            <a:endParaRPr lang="en-US" sz="4000" kern="12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sz="quarter" idx="10"/>
          </p:nvPr>
        </p:nvSpPr>
        <p:spPr>
          <a:xfrm>
            <a:off x="1371599" y="1810139"/>
            <a:ext cx="9724031" cy="4191416"/>
          </a:xfrm>
        </p:spPr>
        <p:txBody>
          <a:bodyPr vert="horz" lIns="91440" tIns="45720" rIns="91440" bIns="45720" rtlCol="0" anchor="ctr">
            <a:normAutofit/>
          </a:bodyPr>
          <a:lstStyle/>
          <a:p>
            <a:pPr marL="0" indent="0" eaLnBrk="0" fontAlgn="base" hangingPunct="0">
              <a:lnSpc>
                <a:spcPct val="125000"/>
              </a:lnSpc>
              <a:spcBef>
                <a:spcPts val="400"/>
              </a:spcBef>
              <a:spcAft>
                <a:spcPts val="800"/>
              </a:spcAft>
              <a:buClr>
                <a:srgbClr val="262626"/>
              </a:buClr>
              <a:buSzPct val="100000"/>
              <a:buNone/>
            </a:pPr>
            <a:r>
              <a:rPr lang="en-US" altLang="en-US" dirty="0" smtClean="0"/>
              <a:t>Initiate trial period for proposed accommodation</a:t>
            </a:r>
            <a:endParaRPr lang="en-US" altLang="en-US" dirty="0"/>
          </a:p>
          <a:p>
            <a:pPr marL="380990" lvl="1" indent="-380990" eaLnBrk="0" fontAlgn="base" hangingPunct="0">
              <a:spcAft>
                <a:spcPts val="800"/>
              </a:spcAft>
              <a:buClr>
                <a:srgbClr val="262626"/>
              </a:buClr>
              <a:buSzPct val="80000"/>
              <a:buFont typeface="Lucida Grande"/>
              <a:buChar char="➝"/>
            </a:pPr>
            <a:r>
              <a:rPr lang="en-US" altLang="en-US" sz="2400" b="0" dirty="0" smtClean="0">
                <a:solidFill>
                  <a:srgbClr val="000000"/>
                </a:solidFill>
              </a:rPr>
              <a:t>Identify the </a:t>
            </a:r>
            <a:r>
              <a:rPr lang="en-US" altLang="en-US" sz="2400" b="0" dirty="0">
                <a:solidFill>
                  <a:srgbClr val="000000"/>
                </a:solidFill>
              </a:rPr>
              <a:t>standards for measuring performance during that period</a:t>
            </a:r>
          </a:p>
          <a:p>
            <a:pPr marL="380990" lvl="1" indent="-380990" eaLnBrk="0" fontAlgn="base" hangingPunct="0">
              <a:spcAft>
                <a:spcPts val="800"/>
              </a:spcAft>
              <a:buClr>
                <a:srgbClr val="262626"/>
              </a:buClr>
              <a:buSzPct val="80000"/>
              <a:buFont typeface="Lucida Grande"/>
              <a:buChar char="➝"/>
            </a:pPr>
            <a:r>
              <a:rPr lang="en-US" altLang="en-US" sz="2400" b="0" dirty="0" smtClean="0">
                <a:solidFill>
                  <a:srgbClr val="000000"/>
                </a:solidFill>
              </a:rPr>
              <a:t>Re-evaluate </a:t>
            </a:r>
            <a:r>
              <a:rPr lang="en-US" altLang="en-US" sz="2400" b="0" dirty="0">
                <a:solidFill>
                  <a:srgbClr val="000000"/>
                </a:solidFill>
              </a:rPr>
              <a:t>the success of the accommodation within a reasonable period (30, 60, 90 days)</a:t>
            </a:r>
          </a:p>
          <a:p>
            <a:pPr marL="344488" lvl="2" indent="0">
              <a:lnSpc>
                <a:spcPct val="90000"/>
              </a:lnSpc>
              <a:spcAft>
                <a:spcPts val="600"/>
              </a:spcAft>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288925" lvl="2" indent="-228600">
              <a:lnSpc>
                <a:spcPct val="90000"/>
              </a:lnSpc>
              <a:spcAft>
                <a:spcPts val="600"/>
              </a:spcAft>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90000"/>
              </a:lnSpc>
              <a:spcAft>
                <a:spcPts val="600"/>
              </a:spcAft>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AA395BE-89F1-BD77-DFDD-11825BAE8909}"/>
              </a:ext>
            </a:extLst>
          </p:cNvPr>
          <p:cNvSpPr>
            <a:spLocks noGrp="1"/>
          </p:cNvSpPr>
          <p:nvPr>
            <p:ph type="sldNum" sz="quarter" idx="4"/>
          </p:nvPr>
        </p:nvSpPr>
        <p:spPr/>
        <p:txBody>
          <a:bodyPr/>
          <a:lstStyle/>
          <a:p>
            <a:fld id="{A6D1340B-B320-4949-80C8-72CFFBD72CAA}" type="slidenum">
              <a:rPr lang="en-US" smtClean="0"/>
              <a:t>38</a:t>
            </a:fld>
            <a:endParaRPr lang="en-US" baseline="30000"/>
          </a:p>
        </p:txBody>
      </p:sp>
    </p:spTree>
    <p:extLst>
      <p:ext uri="{BB962C8B-B14F-4D97-AF65-F5344CB8AC3E}">
        <p14:creationId xmlns:p14="http://schemas.microsoft.com/office/powerpoint/2010/main" val="2781331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dirty="0" smtClean="0">
                <a:solidFill>
                  <a:srgbClr val="FFFFFF"/>
                </a:solidFill>
                <a:latin typeface="Tahoma" panose="020B0604030504040204" pitchFamily="34" charset="0"/>
                <a:ea typeface="Tahoma" panose="020B0604030504040204" pitchFamily="34" charset="0"/>
                <a:cs typeface="Tahoma" panose="020B0604030504040204" pitchFamily="34" charset="0"/>
              </a:rPr>
              <a:t>Step Seven</a:t>
            </a:r>
            <a:endParaRPr lang="en-US" sz="4000" kern="12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sz="quarter" idx="10"/>
          </p:nvPr>
        </p:nvSpPr>
        <p:spPr>
          <a:xfrm>
            <a:off x="1233982" y="2056984"/>
            <a:ext cx="9724031" cy="4191416"/>
          </a:xfrm>
        </p:spPr>
        <p:txBody>
          <a:bodyPr vert="horz" lIns="91440" tIns="45720" rIns="91440" bIns="45720" rtlCol="0" anchor="ctr">
            <a:normAutofit/>
          </a:bodyPr>
          <a:lstStyle/>
          <a:p>
            <a:pPr marL="0" indent="0" eaLnBrk="0" fontAlgn="base" hangingPunct="0">
              <a:lnSpc>
                <a:spcPct val="125000"/>
              </a:lnSpc>
              <a:spcBef>
                <a:spcPts val="400"/>
              </a:spcBef>
              <a:spcAft>
                <a:spcPts val="800"/>
              </a:spcAft>
              <a:buClr>
                <a:srgbClr val="262626"/>
              </a:buClr>
              <a:buSzPct val="100000"/>
              <a:buNone/>
            </a:pPr>
            <a:r>
              <a:rPr lang="en-US" altLang="en-US" dirty="0" smtClean="0"/>
              <a:t>Monitor performance and safety during accommodation.</a:t>
            </a:r>
            <a:endParaRPr lang="en-US" altLang="en-US" dirty="0"/>
          </a:p>
          <a:p>
            <a:pPr marL="344488" lvl="2" indent="0">
              <a:lnSpc>
                <a:spcPct val="90000"/>
              </a:lnSpc>
              <a:spcAft>
                <a:spcPts val="600"/>
              </a:spcAft>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8925" lvl="2" indent="-228600">
              <a:lnSpc>
                <a:spcPct val="90000"/>
              </a:lnSpc>
              <a:spcAft>
                <a:spcPts val="600"/>
              </a:spcAft>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90000"/>
              </a:lnSpc>
              <a:spcAft>
                <a:spcPts val="600"/>
              </a:spcAft>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AA395BE-89F1-BD77-DFDD-11825BAE8909}"/>
              </a:ext>
            </a:extLst>
          </p:cNvPr>
          <p:cNvSpPr>
            <a:spLocks noGrp="1"/>
          </p:cNvSpPr>
          <p:nvPr>
            <p:ph type="sldNum" sz="quarter" idx="4"/>
          </p:nvPr>
        </p:nvSpPr>
        <p:spPr/>
        <p:txBody>
          <a:bodyPr/>
          <a:lstStyle/>
          <a:p>
            <a:fld id="{A6D1340B-B320-4949-80C8-72CFFBD72CAA}" type="slidenum">
              <a:rPr lang="en-US" smtClean="0"/>
              <a:t>39</a:t>
            </a:fld>
            <a:endParaRPr lang="en-US" baseline="30000"/>
          </a:p>
        </p:txBody>
      </p:sp>
    </p:spTree>
    <p:extLst>
      <p:ext uri="{BB962C8B-B14F-4D97-AF65-F5344CB8AC3E}">
        <p14:creationId xmlns:p14="http://schemas.microsoft.com/office/powerpoint/2010/main" val="2422386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F59ECB-FD7D-A27D-A45D-473462920FD6}"/>
              </a:ext>
            </a:extLst>
          </p:cNvPr>
          <p:cNvPicPr>
            <a:picLocks noChangeAspect="1"/>
          </p:cNvPicPr>
          <p:nvPr/>
        </p:nvPicPr>
        <p:blipFill rotWithShape="1">
          <a:blip r:embed="rId3">
            <a:duotone>
              <a:prstClr val="black"/>
              <a:schemeClr val="tx2">
                <a:tint val="45000"/>
                <a:satMod val="400000"/>
              </a:schemeClr>
            </a:duotone>
            <a:alphaModFix amt="25000"/>
          </a:blip>
          <a:srcRect t="25000"/>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Federal Attitudes Soften </a:t>
            </a:r>
            <a:endParaRPr 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4" name="Content Placeholder 2">
            <a:extLst>
              <a:ext uri="{FF2B5EF4-FFF2-40B4-BE49-F238E27FC236}">
                <a16:creationId xmlns:a16="http://schemas.microsoft.com/office/drawing/2014/main" id="{769603D2-3082-D195-82E0-FCF9D81F4813}"/>
              </a:ext>
            </a:extLst>
          </p:cNvPr>
          <p:cNvGraphicFramePr/>
          <p:nvPr>
            <p:extLst>
              <p:ext uri="{D42A27DB-BD31-4B8C-83A1-F6EECF244321}">
                <p14:modId xmlns:p14="http://schemas.microsoft.com/office/powerpoint/2010/main" val="1542102346"/>
              </p:ext>
            </p:extLst>
          </p:nvPr>
        </p:nvGraphicFramePr>
        <p:xfrm>
          <a:off x="838200" y="1338146"/>
          <a:ext cx="10515600" cy="51072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977CEA37-CCAF-186C-FABB-2DD74FE90DC7}"/>
              </a:ext>
            </a:extLst>
          </p:cNvPr>
          <p:cNvSpPr>
            <a:spLocks noGrp="1"/>
          </p:cNvSpPr>
          <p:nvPr>
            <p:ph type="sldNum" sz="quarter" idx="12"/>
          </p:nvPr>
        </p:nvSpPr>
        <p:spPr/>
        <p:txBody>
          <a:bodyPr/>
          <a:lstStyle/>
          <a:p>
            <a:fld id="{D6BF1905-BBB9-4200-B84C-FC5A2B6040D3}" type="slidenum">
              <a:rPr lang="en-US" smtClean="0"/>
              <a:t>4</a:t>
            </a:fld>
            <a:endParaRPr lang="en-US"/>
          </a:p>
        </p:txBody>
      </p:sp>
    </p:spTree>
    <p:extLst>
      <p:ext uri="{BB962C8B-B14F-4D97-AF65-F5344CB8AC3E}">
        <p14:creationId xmlns:p14="http://schemas.microsoft.com/office/powerpoint/2010/main" val="2054246940"/>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cs typeface="Arial"/>
            </a:endParaRPr>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cs typeface="Arial"/>
            </a:endParaRPr>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cs typeface="Arial"/>
            </a:endParaRPr>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cs typeface="Arial"/>
            </a:endParaRPr>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cs typeface="Arial"/>
            </a:endParaRPr>
          </a:p>
        </p:txBody>
      </p:sp>
      <p:sp>
        <p:nvSpPr>
          <p:cNvPr id="3" name="Title 2"/>
          <p:cNvSpPr>
            <a:spLocks noGrp="1"/>
          </p:cNvSpPr>
          <p:nvPr>
            <p:ph type="title"/>
          </p:nvPr>
        </p:nvSpPr>
        <p:spPr>
          <a:xfrm>
            <a:off x="952497" y="316246"/>
            <a:ext cx="10287001" cy="1033669"/>
          </a:xfrm>
        </p:spPr>
        <p:txBody>
          <a:bodyPr vert="horz" lIns="91440" tIns="45720" rIns="91440" bIns="45720" rtlCol="0" anchor="ctr">
            <a:normAutofit/>
          </a:bodyPr>
          <a:lstStyle/>
          <a:p>
            <a:pPr algn="ctr"/>
            <a:r>
              <a:rPr lang="en-US" sz="4000" b="1" u="sng" dirty="0" smtClean="0">
                <a:solidFill>
                  <a:srgbClr val="FFFFFF"/>
                </a:solidFill>
                <a:latin typeface="Tahoma" panose="020B0604030504040204" pitchFamily="34" charset="0"/>
                <a:ea typeface="Tahoma" panose="020B0604030504040204" pitchFamily="34" charset="0"/>
                <a:cs typeface="Tahoma" panose="020B0604030504040204" pitchFamily="34" charset="0"/>
              </a:rPr>
              <a:t>Employers and </a:t>
            </a:r>
            <a:r>
              <a:rPr lang="en-US" sz="4000" b="1" u="sng"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HIPAA</a:t>
            </a:r>
            <a:endParaRPr lang="en-US" sz="4000" b="1" u="sng"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sz="quarter" idx="10"/>
          </p:nvPr>
        </p:nvSpPr>
        <p:spPr>
          <a:xfrm>
            <a:off x="1371599" y="1470328"/>
            <a:ext cx="9724031" cy="5114859"/>
          </a:xfrm>
        </p:spPr>
        <p:txBody>
          <a:bodyPr vert="horz" lIns="91440" tIns="45720" rIns="91440" bIns="45720" rtlCol="0" anchor="ctr">
            <a:normAutofit fontScale="85000" lnSpcReduction="20000"/>
          </a:bodyPr>
          <a:lstStyle/>
          <a:p>
            <a:pPr marL="0" indent="0" eaLnBrk="0" fontAlgn="base" hangingPunct="0">
              <a:lnSpc>
                <a:spcPct val="125000"/>
              </a:lnSpc>
              <a:spcBef>
                <a:spcPts val="400"/>
              </a:spcBef>
              <a:spcAft>
                <a:spcPts val="800"/>
              </a:spcAft>
              <a:buClr>
                <a:srgbClr val="262626"/>
              </a:buClr>
              <a:buSzPct val="100000"/>
              <a:buNone/>
            </a:pPr>
            <a:r>
              <a:rPr lang="en-US" altLang="en-US" dirty="0" err="1" smtClean="0"/>
              <a:t>HIPAA</a:t>
            </a:r>
            <a:r>
              <a:rPr lang="en-US" altLang="en-US" dirty="0" smtClean="0"/>
              <a:t> Only Applies to “Covered Entities” &amp; “Business Associates”</a:t>
            </a:r>
            <a:endParaRPr lang="en-US" altLang="en-US" dirty="0"/>
          </a:p>
          <a:p>
            <a:pPr lvl="1" eaLnBrk="0" fontAlgn="base" hangingPunct="0">
              <a:spcAft>
                <a:spcPts val="800"/>
              </a:spcAft>
              <a:buClr>
                <a:srgbClr val="262626"/>
              </a:buClr>
              <a:buSzPct val="80000"/>
            </a:pPr>
            <a:r>
              <a:rPr lang="en-US" sz="2000" u="sng" dirty="0" smtClean="0">
                <a:latin typeface="Tahoma" panose="020B0604030504040204" pitchFamily="34" charset="0"/>
                <a:ea typeface="Tahoma" panose="020B0604030504040204" pitchFamily="34" charset="0"/>
                <a:cs typeface="Tahoma" panose="020B0604030504040204" pitchFamily="34" charset="0"/>
              </a:rPr>
              <a:t>Healthcare Providers</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lvl="3" eaLnBrk="0" fontAlgn="base" hangingPunct="0">
              <a:spcAft>
                <a:spcPts val="800"/>
              </a:spcAft>
              <a:buClr>
                <a:srgbClr val="262626"/>
              </a:buClr>
              <a:buSzPct val="80000"/>
              <a:buFont typeface="Courier New" panose="02070309020205020404" pitchFamily="49" charset="0"/>
              <a:buChar char="o"/>
            </a:pPr>
            <a:r>
              <a:rPr lang="en-US" sz="2000" dirty="0" smtClean="0">
                <a:latin typeface="Tahoma" panose="020B0604030504040204" pitchFamily="34" charset="0"/>
                <a:ea typeface="Tahoma" panose="020B0604030504040204" pitchFamily="34" charset="0"/>
                <a:cs typeface="Tahoma" panose="020B0604030504040204" pitchFamily="34" charset="0"/>
              </a:rPr>
              <a:t>Must follow </a:t>
            </a:r>
            <a:r>
              <a:rPr lang="en-US" sz="2000" dirty="0" err="1" smtClean="0">
                <a:latin typeface="Tahoma" panose="020B0604030504040204" pitchFamily="34" charset="0"/>
                <a:ea typeface="Tahoma" panose="020B0604030504040204" pitchFamily="34" charset="0"/>
                <a:cs typeface="Tahoma" panose="020B0604030504040204" pitchFamily="34" charset="0"/>
              </a:rPr>
              <a:t>HIPAA</a:t>
            </a:r>
            <a:r>
              <a:rPr lang="en-US" sz="2000" dirty="0" smtClean="0">
                <a:latin typeface="Tahoma" panose="020B0604030504040204" pitchFamily="34" charset="0"/>
                <a:ea typeface="Tahoma" panose="020B0604030504040204" pitchFamily="34" charset="0"/>
                <a:cs typeface="Tahoma" panose="020B0604030504040204" pitchFamily="34" charset="0"/>
              </a:rPr>
              <a:t> privacy and data security regulations.</a:t>
            </a:r>
          </a:p>
          <a:p>
            <a:pPr lvl="3" eaLnBrk="0" fontAlgn="base" hangingPunct="0">
              <a:spcAft>
                <a:spcPts val="800"/>
              </a:spcAft>
              <a:buClr>
                <a:srgbClr val="262626"/>
              </a:buClr>
              <a:buSzPct val="80000"/>
              <a:buFont typeface="Courier New" panose="02070309020205020404" pitchFamily="49" charset="0"/>
              <a:buChar char="o"/>
            </a:pPr>
            <a:r>
              <a:rPr lang="en-US" sz="2000" dirty="0" smtClean="0">
                <a:latin typeface="Tahoma" panose="020B0604030504040204" pitchFamily="34" charset="0"/>
                <a:ea typeface="Tahoma" panose="020B0604030504040204" pitchFamily="34" charset="0"/>
                <a:cs typeface="Tahoma" panose="020B0604030504040204" pitchFamily="34" charset="0"/>
              </a:rPr>
              <a:t>May only disclose a patient’s protected health information with proper authorization or as otherwise allowed by law.</a:t>
            </a:r>
            <a:endParaRPr lang="en-US" sz="2000" dirty="0">
              <a:latin typeface="Tahoma" panose="020B0604030504040204" pitchFamily="34" charset="0"/>
              <a:ea typeface="Tahoma" panose="020B0604030504040204" pitchFamily="34" charset="0"/>
              <a:cs typeface="Tahoma" panose="020B0604030504040204" pitchFamily="34" charset="0"/>
            </a:endParaRPr>
          </a:p>
          <a:p>
            <a:pPr lvl="1" eaLnBrk="0" fontAlgn="base" hangingPunct="0">
              <a:spcAft>
                <a:spcPts val="800"/>
              </a:spcAft>
              <a:buClr>
                <a:srgbClr val="262626"/>
              </a:buClr>
              <a:buSzPct val="80000"/>
            </a:pPr>
            <a:r>
              <a:rPr lang="en-US" sz="2000" u="sng" dirty="0" smtClean="0">
                <a:latin typeface="Tahoma" panose="020B0604030504040204" pitchFamily="34" charset="0"/>
                <a:ea typeface="Tahoma" panose="020B0604030504040204" pitchFamily="34" charset="0"/>
                <a:cs typeface="Tahoma" panose="020B0604030504040204" pitchFamily="34" charset="0"/>
              </a:rPr>
              <a:t>Health Plans</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marL="804862" lvl="3" indent="-342900" algn="just" eaLnBrk="0" fontAlgn="base" hangingPunct="0">
              <a:spcAft>
                <a:spcPts val="800"/>
              </a:spcAft>
              <a:buClr>
                <a:srgbClr val="262626"/>
              </a:buClr>
              <a:buSzPct val="80000"/>
              <a:buFont typeface="Courier New" panose="02070309020205020404" pitchFamily="49" charset="0"/>
              <a:buChar char="o"/>
            </a:pPr>
            <a:r>
              <a:rPr lang="en-US" sz="2000" dirty="0" smtClean="0">
                <a:latin typeface="Tahoma" panose="020B0604030504040204" pitchFamily="34" charset="0"/>
                <a:ea typeface="Tahoma" panose="020B0604030504040204" pitchFamily="34" charset="0"/>
                <a:cs typeface="Tahoma" panose="020B0604030504040204" pitchFamily="34" charset="0"/>
              </a:rPr>
              <a:t>Must follow </a:t>
            </a:r>
            <a:r>
              <a:rPr lang="en-US" sz="2000" dirty="0" err="1" smtClean="0">
                <a:latin typeface="Tahoma" panose="020B0604030504040204" pitchFamily="34" charset="0"/>
                <a:ea typeface="Tahoma" panose="020B0604030504040204" pitchFamily="34" charset="0"/>
                <a:cs typeface="Tahoma" panose="020B0604030504040204" pitchFamily="34" charset="0"/>
              </a:rPr>
              <a:t>HIPAA</a:t>
            </a:r>
            <a:r>
              <a:rPr lang="en-US" sz="2000" dirty="0" smtClean="0">
                <a:latin typeface="Tahoma" panose="020B0604030504040204" pitchFamily="34" charset="0"/>
                <a:ea typeface="Tahoma" panose="020B0604030504040204" pitchFamily="34" charset="0"/>
                <a:cs typeface="Tahoma" panose="020B0604030504040204" pitchFamily="34" charset="0"/>
              </a:rPr>
              <a:t> privacy and data security regulations, even if it is an employer-sponsored, self-funded plan. </a:t>
            </a:r>
            <a:endParaRPr lang="en-US" sz="2000" dirty="0">
              <a:latin typeface="Tahoma" panose="020B0604030504040204" pitchFamily="34" charset="0"/>
              <a:ea typeface="Tahoma" panose="020B0604030504040204" pitchFamily="34" charset="0"/>
              <a:cs typeface="Tahoma" panose="020B0604030504040204" pitchFamily="34" charset="0"/>
            </a:endParaRPr>
          </a:p>
          <a:p>
            <a:pPr lvl="1" eaLnBrk="0" fontAlgn="base" hangingPunct="0">
              <a:spcAft>
                <a:spcPts val="800"/>
              </a:spcAft>
              <a:buClr>
                <a:srgbClr val="262626"/>
              </a:buClr>
              <a:buSzPct val="80000"/>
            </a:pPr>
            <a:r>
              <a:rPr lang="en-US" sz="2000" u="sng" dirty="0" smtClean="0">
                <a:latin typeface="Tahoma" panose="020B0604030504040204" pitchFamily="34" charset="0"/>
                <a:ea typeface="Tahoma" panose="020B0604030504040204" pitchFamily="34" charset="0"/>
                <a:cs typeface="Tahoma" panose="020B0604030504040204" pitchFamily="34" charset="0"/>
              </a:rPr>
              <a:t>Healthcare Clearinghouses</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marL="804862" lvl="3" indent="-342900" algn="just" eaLnBrk="0" fontAlgn="base" hangingPunct="0">
              <a:spcAft>
                <a:spcPts val="800"/>
              </a:spcAft>
              <a:buClr>
                <a:srgbClr val="262626"/>
              </a:buClr>
              <a:buSzPct val="80000"/>
              <a:buFont typeface="Courier New" panose="02070309020205020404" pitchFamily="49" charset="0"/>
              <a:buChar char="o"/>
            </a:pPr>
            <a:r>
              <a:rPr lang="en-US" sz="2000" dirty="0" smtClean="0">
                <a:latin typeface="Tahoma" panose="020B0604030504040204" pitchFamily="34" charset="0"/>
                <a:ea typeface="Tahoma" panose="020B0604030504040204" pitchFamily="34" charset="0"/>
                <a:cs typeface="Tahoma" panose="020B0604030504040204" pitchFamily="34" charset="0"/>
              </a:rPr>
              <a:t>Must follow </a:t>
            </a:r>
            <a:r>
              <a:rPr lang="en-US" sz="2000" dirty="0" err="1" smtClean="0">
                <a:latin typeface="Tahoma" panose="020B0604030504040204" pitchFamily="34" charset="0"/>
                <a:ea typeface="Tahoma" panose="020B0604030504040204" pitchFamily="34" charset="0"/>
                <a:cs typeface="Tahoma" panose="020B0604030504040204" pitchFamily="34" charset="0"/>
              </a:rPr>
              <a:t>HIPAA</a:t>
            </a:r>
            <a:r>
              <a:rPr lang="en-US" sz="2000" dirty="0" smtClean="0">
                <a:latin typeface="Tahoma" panose="020B0604030504040204" pitchFamily="34" charset="0"/>
                <a:ea typeface="Tahoma" panose="020B0604030504040204" pitchFamily="34" charset="0"/>
                <a:cs typeface="Tahoma" panose="020B0604030504040204" pitchFamily="34" charset="0"/>
              </a:rPr>
              <a:t> privacy and data security regulations, even if the employer is attempting to assist an employee in processing a claim for payment through the employer’s health plan.</a:t>
            </a:r>
            <a:endParaRPr lang="en-US" sz="2000" dirty="0">
              <a:latin typeface="Tahoma" panose="020B0604030504040204" pitchFamily="34" charset="0"/>
              <a:ea typeface="Tahoma" panose="020B0604030504040204" pitchFamily="34" charset="0"/>
              <a:cs typeface="Tahoma" panose="020B0604030504040204" pitchFamily="34" charset="0"/>
            </a:endParaRPr>
          </a:p>
          <a:p>
            <a:pPr lvl="1" eaLnBrk="0" fontAlgn="base" hangingPunct="0">
              <a:spcAft>
                <a:spcPts val="800"/>
              </a:spcAft>
              <a:buClr>
                <a:srgbClr val="262626"/>
              </a:buClr>
              <a:buSzPct val="80000"/>
            </a:pPr>
            <a:r>
              <a:rPr lang="en-US" sz="2100" u="sng" dirty="0" smtClean="0">
                <a:solidFill>
                  <a:prstClr val="black"/>
                </a:solidFill>
                <a:latin typeface="Tahoma" panose="020B0604030504040204" pitchFamily="34" charset="0"/>
                <a:ea typeface="Tahoma" panose="020B0604030504040204" pitchFamily="34" charset="0"/>
                <a:cs typeface="Tahoma" panose="020B0604030504040204" pitchFamily="34" charset="0"/>
              </a:rPr>
              <a:t>Business Associates</a:t>
            </a:r>
            <a:endParaRPr lang="en-US" sz="2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804862" lvl="3" indent="-342900" algn="just" eaLnBrk="0" fontAlgn="base" hangingPunct="0">
              <a:spcAft>
                <a:spcPts val="800"/>
              </a:spcAft>
              <a:buClr>
                <a:srgbClr val="262626"/>
              </a:buClr>
              <a:buSzPct val="80000"/>
              <a:buFont typeface="Courier New" panose="02070309020205020404" pitchFamily="49" charset="0"/>
              <a:buChar char="o"/>
            </a:pPr>
            <a:r>
              <a:rPr lang="en-US" sz="2100" dirty="0" smtClean="0">
                <a:solidFill>
                  <a:prstClr val="black"/>
                </a:solidFill>
                <a:latin typeface="Tahoma" panose="020B0604030504040204" pitchFamily="34" charset="0"/>
                <a:ea typeface="Tahoma" panose="020B0604030504040204" pitchFamily="34" charset="0"/>
                <a:cs typeface="Tahoma" panose="020B0604030504040204" pitchFamily="34" charset="0"/>
              </a:rPr>
              <a:t>Consultants for a Covered Entity, such as a hospital’s attorneys.</a:t>
            </a:r>
            <a:endParaRPr lang="en-US" sz="2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1">
              <a:lnSpc>
                <a:spcPct val="90000"/>
              </a:lnSpc>
              <a:spcAft>
                <a:spcPts val="600"/>
              </a:spcAft>
            </a:pPr>
            <a:endParaRPr lang="en-US" sz="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AA395BE-89F1-BD77-DFDD-11825BAE8909}"/>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6D1340B-B320-4949-80C8-72CFFBD72CAA}" type="slidenum">
              <a:rPr kumimoji="0" lang="en-US" sz="1200" b="0" i="0" u="none" strike="noStrike" kern="1200" cap="none" spc="0" normalizeH="0" baseline="0" noProof="0" smtClean="0">
                <a:ln>
                  <a:noFill/>
                </a:ln>
                <a:solidFill>
                  <a:prstClr val="white">
                    <a:lumMod val="50000"/>
                  </a:prstClr>
                </a:solidFill>
                <a:effectLst/>
                <a:uLnTx/>
                <a:uFillTx/>
                <a:latin typeface="Helvetica"/>
                <a:cs typeface="Helvetica"/>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30000" noProof="0">
              <a:ln>
                <a:noFill/>
              </a:ln>
              <a:solidFill>
                <a:prstClr val="white">
                  <a:lumMod val="50000"/>
                </a:prstClr>
              </a:solidFill>
              <a:effectLst/>
              <a:uLnTx/>
              <a:uFillTx/>
              <a:latin typeface="Helvetica"/>
              <a:cs typeface="Helvetica"/>
            </a:endParaRPr>
          </a:p>
        </p:txBody>
      </p:sp>
    </p:spTree>
    <p:extLst>
      <p:ext uri="{BB962C8B-B14F-4D97-AF65-F5344CB8AC3E}">
        <p14:creationId xmlns:p14="http://schemas.microsoft.com/office/powerpoint/2010/main" val="3159845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cs typeface="Arial"/>
            </a:endParaRPr>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cs typeface="Arial"/>
            </a:endParaRPr>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cs typeface="Arial"/>
            </a:endParaRPr>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cs typeface="Arial"/>
            </a:endParaRPr>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cs typeface="Arial"/>
            </a:endParaRPr>
          </a:p>
        </p:txBody>
      </p:sp>
      <p:sp>
        <p:nvSpPr>
          <p:cNvPr id="3" name="Title 2"/>
          <p:cNvSpPr>
            <a:spLocks noGrp="1"/>
          </p:cNvSpPr>
          <p:nvPr>
            <p:ph type="title"/>
          </p:nvPr>
        </p:nvSpPr>
        <p:spPr>
          <a:xfrm>
            <a:off x="952497" y="316246"/>
            <a:ext cx="10287001" cy="1033669"/>
          </a:xfrm>
        </p:spPr>
        <p:txBody>
          <a:bodyPr vert="horz" lIns="91440" tIns="45720" rIns="91440" bIns="45720" rtlCol="0" anchor="ctr">
            <a:normAutofit/>
          </a:bodyPr>
          <a:lstStyle/>
          <a:p>
            <a:pPr algn="ctr"/>
            <a:r>
              <a:rPr lang="en-US" sz="4000" b="1" u="sng" dirty="0" smtClean="0">
                <a:solidFill>
                  <a:srgbClr val="FFFFFF"/>
                </a:solidFill>
                <a:latin typeface="Tahoma" panose="020B0604030504040204" pitchFamily="34" charset="0"/>
                <a:ea typeface="Tahoma" panose="020B0604030504040204" pitchFamily="34" charset="0"/>
                <a:cs typeface="Tahoma" panose="020B0604030504040204" pitchFamily="34" charset="0"/>
              </a:rPr>
              <a:t>Employers and Confidentiality</a:t>
            </a:r>
            <a:endParaRPr lang="en-US" sz="4000" b="1" u="sng"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sz="quarter" idx="10"/>
          </p:nvPr>
        </p:nvSpPr>
        <p:spPr>
          <a:xfrm>
            <a:off x="1371599" y="1470328"/>
            <a:ext cx="9724031" cy="5114859"/>
          </a:xfrm>
        </p:spPr>
        <p:txBody>
          <a:bodyPr vert="horz" lIns="91440" tIns="45720" rIns="91440" bIns="45720" rtlCol="0" anchor="ctr">
            <a:normAutofit/>
          </a:bodyPr>
          <a:lstStyle/>
          <a:p>
            <a:pPr marL="0" indent="0" eaLnBrk="0" fontAlgn="base" hangingPunct="0">
              <a:lnSpc>
                <a:spcPct val="125000"/>
              </a:lnSpc>
              <a:spcBef>
                <a:spcPts val="400"/>
              </a:spcBef>
              <a:spcAft>
                <a:spcPts val="800"/>
              </a:spcAft>
              <a:buClr>
                <a:srgbClr val="262626"/>
              </a:buClr>
              <a:buSzPct val="100000"/>
              <a:buNone/>
            </a:pPr>
            <a:r>
              <a:rPr lang="en-US" altLang="en-US" dirty="0" smtClean="0"/>
              <a:t>Employers subject to ADA requirements for medical information</a:t>
            </a:r>
            <a:endParaRPr lang="en-US" altLang="en-US" dirty="0"/>
          </a:p>
          <a:p>
            <a:pPr lvl="3" eaLnBrk="0" fontAlgn="base" hangingPunct="0">
              <a:spcAft>
                <a:spcPts val="800"/>
              </a:spcAft>
              <a:buClr>
                <a:srgbClr val="262626"/>
              </a:buClr>
              <a:buSzPct val="80000"/>
              <a:buFont typeface="Courier New" panose="02070309020205020404" pitchFamily="49" charset="0"/>
              <a:buChar char="o"/>
            </a:pPr>
            <a:r>
              <a:rPr lang="en-US" sz="2000" dirty="0" smtClean="0">
                <a:latin typeface="Tahoma" panose="020B0604030504040204" pitchFamily="34" charset="0"/>
                <a:ea typeface="Tahoma" panose="020B0604030504040204" pitchFamily="34" charset="0"/>
                <a:cs typeface="Tahoma" panose="020B0604030504040204" pitchFamily="34" charset="0"/>
              </a:rPr>
              <a:t>Maintain in secure (locked) file or password-protected, segregated electronic file</a:t>
            </a:r>
          </a:p>
          <a:p>
            <a:pPr lvl="3" eaLnBrk="0" fontAlgn="base" hangingPunct="0">
              <a:spcAft>
                <a:spcPts val="800"/>
              </a:spcAft>
              <a:buClr>
                <a:srgbClr val="262626"/>
              </a:buClr>
              <a:buSzPct val="80000"/>
              <a:buFont typeface="Courier New" panose="02070309020205020404" pitchFamily="49" charset="0"/>
              <a:buChar char="o"/>
            </a:pPr>
            <a:r>
              <a:rPr lang="en-US" sz="2000" dirty="0" smtClean="0">
                <a:latin typeface="Tahoma" panose="020B0604030504040204" pitchFamily="34" charset="0"/>
                <a:ea typeface="Tahoma" panose="020B0604030504040204" pitchFamily="34" charset="0"/>
                <a:cs typeface="Tahoma" panose="020B0604030504040204" pitchFamily="34" charset="0"/>
              </a:rPr>
              <a:t>Do NOT store in personnel file </a:t>
            </a:r>
          </a:p>
          <a:p>
            <a:pPr lvl="3" eaLnBrk="0" fontAlgn="base" hangingPunct="0">
              <a:spcAft>
                <a:spcPts val="800"/>
              </a:spcAft>
              <a:buClr>
                <a:srgbClr val="262626"/>
              </a:buClr>
              <a:buSzPct val="80000"/>
              <a:buFont typeface="Courier New" panose="02070309020205020404" pitchFamily="49" charset="0"/>
              <a:buChar char="o"/>
            </a:pPr>
            <a:r>
              <a:rPr lang="en-US" sz="2000" dirty="0" smtClean="0">
                <a:latin typeface="Tahoma" panose="020B0604030504040204" pitchFamily="34" charset="0"/>
                <a:ea typeface="Tahoma" panose="020B0604030504040204" pitchFamily="34" charset="0"/>
                <a:cs typeface="Tahoma" panose="020B0604030504040204" pitchFamily="34" charset="0"/>
              </a:rPr>
              <a:t>Limit access on a need-to-know basis to managers who must know about restrictions or accommodations</a:t>
            </a:r>
          </a:p>
          <a:p>
            <a:pPr lvl="3" eaLnBrk="0" fontAlgn="base" hangingPunct="0">
              <a:spcAft>
                <a:spcPts val="800"/>
              </a:spcAft>
              <a:buClr>
                <a:srgbClr val="262626"/>
              </a:buClr>
              <a:buSzPct val="80000"/>
              <a:buFont typeface="Courier New" panose="02070309020205020404" pitchFamily="49" charset="0"/>
              <a:buChar char="o"/>
            </a:pPr>
            <a:r>
              <a:rPr lang="en-US" sz="2000" dirty="0" smtClean="0">
                <a:latin typeface="Tahoma" panose="020B0604030504040204" pitchFamily="34" charset="0"/>
                <a:ea typeface="Tahoma" panose="020B0604030504040204" pitchFamily="34" charset="0"/>
                <a:cs typeface="Tahoma" panose="020B0604030504040204" pitchFamily="34" charset="0"/>
              </a:rPr>
              <a:t>May disclose to first responders/first-aid providers if necessary for employee’s safety or emergency treatment</a:t>
            </a:r>
            <a:endParaRPr lang="en-US" sz="2000" dirty="0">
              <a:latin typeface="Tahoma" panose="020B0604030504040204" pitchFamily="34" charset="0"/>
              <a:ea typeface="Tahoma" panose="020B0604030504040204" pitchFamily="34" charset="0"/>
              <a:cs typeface="Tahoma" panose="020B0604030504040204" pitchFamily="34" charset="0"/>
            </a:endParaRPr>
          </a:p>
          <a:p>
            <a:pPr marL="804862" lvl="3" indent="-342900" algn="just" eaLnBrk="0" fontAlgn="base" hangingPunct="0">
              <a:spcAft>
                <a:spcPts val="800"/>
              </a:spcAft>
              <a:buClr>
                <a:srgbClr val="262626"/>
              </a:buClr>
              <a:buSzPct val="80000"/>
              <a:buFont typeface="Courier New" panose="02070309020205020404" pitchFamily="49" charset="0"/>
              <a:buChar char="o"/>
            </a:pPr>
            <a:r>
              <a:rPr lang="en-US" sz="2100" dirty="0" smtClean="0">
                <a:solidFill>
                  <a:prstClr val="black"/>
                </a:solidFill>
                <a:latin typeface="Tahoma" panose="020B0604030504040204" pitchFamily="34" charset="0"/>
                <a:ea typeface="Tahoma" panose="020B0604030504040204" pitchFamily="34" charset="0"/>
                <a:cs typeface="Tahoma" panose="020B0604030504040204" pitchFamily="34" charset="0"/>
              </a:rPr>
              <a:t>May disclose if required by law, such as in response to a subpoena</a:t>
            </a:r>
            <a:endParaRPr lang="en-US" sz="2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1">
              <a:lnSpc>
                <a:spcPct val="90000"/>
              </a:lnSpc>
              <a:spcAft>
                <a:spcPts val="600"/>
              </a:spcAft>
            </a:pPr>
            <a:endParaRPr lang="en-US" sz="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5AA395BE-89F1-BD77-DFDD-11825BAE8909}"/>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6D1340B-B320-4949-80C8-72CFFBD72CAA}" type="slidenum">
              <a:rPr kumimoji="0" lang="en-US" sz="1200" b="0" i="0" u="none" strike="noStrike" kern="1200" cap="none" spc="0" normalizeH="0" baseline="0" noProof="0" smtClean="0">
                <a:ln>
                  <a:noFill/>
                </a:ln>
                <a:solidFill>
                  <a:prstClr val="white">
                    <a:lumMod val="50000"/>
                  </a:prstClr>
                </a:solidFill>
                <a:effectLst/>
                <a:uLnTx/>
                <a:uFillTx/>
                <a:latin typeface="Helvetica"/>
                <a:cs typeface="Helvetica"/>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30000" noProof="0">
              <a:ln>
                <a:noFill/>
              </a:ln>
              <a:solidFill>
                <a:prstClr val="white">
                  <a:lumMod val="50000"/>
                </a:prstClr>
              </a:solidFill>
              <a:effectLst/>
              <a:uLnTx/>
              <a:uFillTx/>
              <a:latin typeface="Helvetica"/>
              <a:cs typeface="Helvetica"/>
            </a:endParaRPr>
          </a:p>
        </p:txBody>
      </p:sp>
    </p:spTree>
    <p:extLst>
      <p:ext uri="{BB962C8B-B14F-4D97-AF65-F5344CB8AC3E}">
        <p14:creationId xmlns:p14="http://schemas.microsoft.com/office/powerpoint/2010/main" val="19378917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CB7D9F-C46E-C912-E8BF-7D2186D80D4C}"/>
              </a:ext>
            </a:extLst>
          </p:cNvPr>
          <p:cNvSpPr>
            <a:spLocks noGrp="1"/>
          </p:cNvSpPr>
          <p:nvPr>
            <p:ph type="sldNum" sz="quarter" idx="10"/>
          </p:nvPr>
        </p:nvSpPr>
        <p:spPr/>
        <p:txBody>
          <a:bodyPr/>
          <a:lstStyle/>
          <a:p>
            <a:fld id="{6AA2F069-9F0F-486A-B7CB-CB4DA40FCA07}" type="slidenum">
              <a:rPr lang="en-US" smtClean="0"/>
              <a:t>42</a:t>
            </a:fld>
            <a:endParaRPr lang="en-US"/>
          </a:p>
        </p:txBody>
      </p:sp>
    </p:spTree>
    <p:extLst>
      <p:ext uri="{BB962C8B-B14F-4D97-AF65-F5344CB8AC3E}">
        <p14:creationId xmlns:p14="http://schemas.microsoft.com/office/powerpoint/2010/main" val="150133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10515600" cy="1133499"/>
          </a:xfrm>
        </p:spPr>
        <p:txBody>
          <a:bodyPr>
            <a:normAutofit/>
          </a:bodyPr>
          <a:lstStyle/>
          <a:p>
            <a:pPr algn="ctr"/>
            <a:r>
              <a:rPr lang="en-US" sz="5200" dirty="0" smtClean="0">
                <a:latin typeface="Tahoma" panose="020B0604030504040204" pitchFamily="34" charset="0"/>
                <a:ea typeface="Tahoma" panose="020B0604030504040204" pitchFamily="34" charset="0"/>
                <a:cs typeface="Tahoma" panose="020B0604030504040204" pitchFamily="34" charset="0"/>
              </a:rPr>
              <a:t>Federal Attitudes</a:t>
            </a:r>
            <a:endParaRPr lang="en-US" sz="5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ontent Placeholder 2">
            <a:extLst>
              <a:ext uri="{FF2B5EF4-FFF2-40B4-BE49-F238E27FC236}">
                <a16:creationId xmlns:a16="http://schemas.microsoft.com/office/drawing/2014/main" id="{0973C9EA-6965-6C2B-23BF-66C98AB1BF3F}"/>
              </a:ext>
            </a:extLst>
          </p:cNvPr>
          <p:cNvGraphicFramePr>
            <a:graphicFrameLocks noGrp="1"/>
          </p:cNvGraphicFramePr>
          <p:nvPr>
            <p:ph idx="1"/>
            <p:extLst>
              <p:ext uri="{D42A27DB-BD31-4B8C-83A1-F6EECF244321}">
                <p14:modId xmlns:p14="http://schemas.microsoft.com/office/powerpoint/2010/main" val="251004255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ACE9210-3DB1-DB23-3952-1979B58E4CAA}"/>
              </a:ext>
            </a:extLst>
          </p:cNvPr>
          <p:cNvSpPr>
            <a:spLocks noGrp="1"/>
          </p:cNvSpPr>
          <p:nvPr>
            <p:ph type="sldNum" sz="quarter" idx="12"/>
          </p:nvPr>
        </p:nvSpPr>
        <p:spPr/>
        <p:txBody>
          <a:bodyPr/>
          <a:lstStyle/>
          <a:p>
            <a:fld id="{D6BF1905-BBB9-4200-B84C-FC5A2B6040D3}" type="slidenum">
              <a:rPr lang="en-US" smtClean="0"/>
              <a:t>5</a:t>
            </a:fld>
            <a:endParaRPr lang="en-US"/>
          </a:p>
        </p:txBody>
      </p:sp>
    </p:spTree>
    <p:extLst>
      <p:ext uri="{BB962C8B-B14F-4D97-AF65-F5344CB8AC3E}">
        <p14:creationId xmlns:p14="http://schemas.microsoft.com/office/powerpoint/2010/main" val="1039799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6434257" cy="877729"/>
          </a:xfrm>
        </p:spPr>
        <p:txBody>
          <a:bodyPr vert="horz" lIns="91440" tIns="45720" rIns="91440" bIns="45720" rtlCol="0" anchor="ctr">
            <a:normAutofit/>
          </a:bodyPr>
          <a:lstStyle/>
          <a:p>
            <a:r>
              <a:rPr lang="en-US" sz="4000" kern="1200" dirty="0">
                <a:solidFill>
                  <a:srgbClr val="FFFFFF"/>
                </a:solidFill>
                <a:latin typeface="Tahoma" panose="020B0604030504040204" pitchFamily="34" charset="0"/>
                <a:ea typeface="Tahoma" panose="020B0604030504040204" pitchFamily="34" charset="0"/>
                <a:cs typeface="Tahoma" panose="020B0604030504040204" pitchFamily="34" charset="0"/>
              </a:rPr>
              <a:t>Current National </a:t>
            </a:r>
            <a:r>
              <a:rPr lang="en-US" sz="4000" kern="1200" dirty="0" smtClean="0">
                <a:solidFill>
                  <a:srgbClr val="FFFFFF"/>
                </a:solidFill>
                <a:latin typeface="Tahoma" panose="020B0604030504040204" pitchFamily="34" charset="0"/>
                <a:ea typeface="Tahoma" panose="020B0604030504040204" pitchFamily="34" charset="0"/>
                <a:cs typeface="Tahoma" panose="020B0604030504040204" pitchFamily="34" charset="0"/>
              </a:rPr>
              <a:t>Landscape</a:t>
            </a:r>
            <a:endParaRPr lang="en-US" sz="4000" kern="12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p:cNvSpPr>
            <a:spLocks/>
          </p:cNvSpPr>
          <p:nvPr/>
        </p:nvSpPr>
        <p:spPr>
          <a:xfrm>
            <a:off x="6172200" y="1681163"/>
            <a:ext cx="5183188" cy="823912"/>
          </a:xfrm>
          <a:prstGeom prst="rect">
            <a:avLst/>
          </a:prstGeom>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p:cNvSpPr>
            <a:spLocks/>
          </p:cNvSpPr>
          <p:nvPr/>
        </p:nvSpPr>
        <p:spPr>
          <a:xfrm>
            <a:off x="970156" y="1681163"/>
            <a:ext cx="3144642" cy="685375"/>
          </a:xfrm>
          <a:prstGeom prst="rect">
            <a:avLst/>
          </a:prstGeom>
        </p:spPr>
        <p:txBody>
          <a:bodyPr/>
          <a:lstStyle/>
          <a:p>
            <a:pPr algn="ctr" defTabSz="758952"/>
            <a:r>
              <a:rPr lang="en-US" sz="2000" b="1" kern="1200" dirty="0">
                <a:solidFill>
                  <a:schemeClr val="tx1"/>
                </a:solidFill>
                <a:latin typeface="Tahoma" panose="020B0604030504040204" pitchFamily="34" charset="0"/>
                <a:ea typeface="Tahoma" panose="020B0604030504040204" pitchFamily="34" charset="0"/>
                <a:cs typeface="Tahoma" panose="020B0604030504040204" pitchFamily="34" charset="0"/>
              </a:rPr>
              <a:t>Legality by State</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p:cNvSpPr>
            <a:spLocks/>
          </p:cNvSpPr>
          <p:nvPr/>
        </p:nvSpPr>
        <p:spPr>
          <a:xfrm>
            <a:off x="970155" y="2078132"/>
            <a:ext cx="3434576" cy="3923521"/>
          </a:xfrm>
          <a:prstGeom prst="rect">
            <a:avLst/>
          </a:prstGeom>
        </p:spPr>
        <p:txBody>
          <a:bodyPr/>
          <a:lstStyle/>
          <a:p>
            <a:pPr marL="285750" indent="-285750" defTabSz="758952">
              <a:buFont typeface="Arial" panose="020B0604020202020204" pitchFamily="34" charset="0"/>
              <a:buChar char="•"/>
            </a:pPr>
            <a:r>
              <a:rPr lang="en-US" sz="1494" kern="1200" dirty="0">
                <a:solidFill>
                  <a:schemeClr val="tx1"/>
                </a:solidFill>
                <a:latin typeface="Tahoma" panose="020B0604030504040204" pitchFamily="34" charset="0"/>
                <a:ea typeface="Tahoma" panose="020B0604030504040204" pitchFamily="34" charset="0"/>
                <a:cs typeface="Tahoma" panose="020B0604030504040204" pitchFamily="34" charset="0"/>
              </a:rPr>
              <a:t>Legal for Recreational Use: 24 </a:t>
            </a:r>
            <a:endParaRPr lang="en-US" sz="1494"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defTabSz="758952">
              <a:buFont typeface="Arial" panose="020B0604020202020204" pitchFamily="34" charset="0"/>
              <a:buChar char="•"/>
            </a:pPr>
            <a:endParaRPr lang="en-US" sz="1494"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122426" lvl="2" indent="-285750" defTabSz="758952">
              <a:buFont typeface="Courier New" panose="02070309020205020404" pitchFamily="49" charset="0"/>
              <a:buChar char="o"/>
            </a:pPr>
            <a:r>
              <a:rPr lang="en-US" sz="1494" kern="1200" dirty="0">
                <a:solidFill>
                  <a:schemeClr val="tx1"/>
                </a:solidFill>
                <a:latin typeface="Tahoma" panose="020B0604030504040204" pitchFamily="34" charset="0"/>
                <a:ea typeface="Tahoma" panose="020B0604030504040204" pitchFamily="34" charset="0"/>
                <a:cs typeface="Tahoma" panose="020B0604030504040204" pitchFamily="34" charset="0"/>
              </a:rPr>
              <a:t>The District of Columbia, Guam, and the Northern Mariana Islands have also legalized recreational </a:t>
            </a:r>
            <a:r>
              <a:rPr lang="en-US" sz="1494"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marijuana</a:t>
            </a:r>
          </a:p>
          <a:p>
            <a:pPr marL="1122426" lvl="2" indent="-285750" defTabSz="758952">
              <a:buFont typeface="Courier New" panose="02070309020205020404" pitchFamily="49" charset="0"/>
              <a:buChar char="o"/>
            </a:pPr>
            <a:endParaRPr lang="en-US" sz="1494"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defTabSz="758952">
              <a:buFont typeface="Arial" panose="020B0604020202020204" pitchFamily="34" charset="0"/>
              <a:buChar char="•"/>
            </a:pPr>
            <a:r>
              <a:rPr lang="en-US" sz="1494" kern="1200" dirty="0">
                <a:solidFill>
                  <a:schemeClr val="tx1"/>
                </a:solidFill>
                <a:latin typeface="Tahoma" panose="020B0604030504040204" pitchFamily="34" charset="0"/>
                <a:ea typeface="Tahoma" panose="020B0604030504040204" pitchFamily="34" charset="0"/>
                <a:cs typeface="Tahoma" panose="020B0604030504040204" pitchFamily="34" charset="0"/>
              </a:rPr>
              <a:t>Legal For Medical Use: </a:t>
            </a:r>
            <a:r>
              <a:rPr lang="en-US" sz="1494"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17 </a:t>
            </a:r>
            <a:r>
              <a:rPr lang="en-US" sz="1494" kern="1200" dirty="0">
                <a:solidFill>
                  <a:schemeClr val="tx1"/>
                </a:solidFill>
                <a:latin typeface="Tahoma" panose="020B0604030504040204" pitchFamily="34" charset="0"/>
                <a:ea typeface="Tahoma" panose="020B0604030504040204" pitchFamily="34" charset="0"/>
                <a:cs typeface="Tahoma" panose="020B0604030504040204" pitchFamily="34" charset="0"/>
              </a:rPr>
              <a:t>(plus those with Recreational Use</a:t>
            </a:r>
            <a:r>
              <a:rPr lang="en-US" sz="1494"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285750" indent="-285750" defTabSz="758952">
              <a:buFont typeface="Arial" panose="020B0604020202020204" pitchFamily="34" charset="0"/>
              <a:buChar char="•"/>
            </a:pPr>
            <a:endParaRPr lang="en-US" sz="1494"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defTabSz="758952">
              <a:buFont typeface="Arial" panose="020B0604020202020204" pitchFamily="34" charset="0"/>
              <a:buChar char="•"/>
            </a:pPr>
            <a:r>
              <a:rPr lang="en-US" sz="1494" kern="1200" dirty="0">
                <a:solidFill>
                  <a:schemeClr val="tx1"/>
                </a:solidFill>
                <a:latin typeface="Tahoma" panose="020B0604030504040204" pitchFamily="34" charset="0"/>
                <a:ea typeface="Tahoma" panose="020B0604030504040204" pitchFamily="34" charset="0"/>
                <a:cs typeface="Tahoma" panose="020B0604030504040204" pitchFamily="34" charset="0"/>
              </a:rPr>
              <a:t>Illegal: </a:t>
            </a:r>
            <a:r>
              <a:rPr lang="en-US" sz="1494" dirty="0" smtClean="0">
                <a:latin typeface="Tahoma" panose="020B0604030504040204" pitchFamily="34" charset="0"/>
                <a:ea typeface="Tahoma" panose="020B0604030504040204" pitchFamily="34" charset="0"/>
                <a:cs typeface="Tahoma" panose="020B0604030504040204" pitchFamily="34" charset="0"/>
              </a:rPr>
              <a:t>9</a:t>
            </a:r>
          </a:p>
          <a:p>
            <a:pPr marL="285750" indent="-285750" defTabSz="758952">
              <a:buFont typeface="Arial" panose="020B0604020202020204" pitchFamily="34" charset="0"/>
              <a:buChar char="•"/>
            </a:pPr>
            <a:endParaRPr lang="en-US" sz="1494" dirty="0">
              <a:latin typeface="Tahoma" panose="020B0604030504040204" pitchFamily="34" charset="0"/>
              <a:ea typeface="Tahoma" panose="020B0604030504040204" pitchFamily="34" charset="0"/>
              <a:cs typeface="Tahoma" panose="020B0604030504040204" pitchFamily="34" charset="0"/>
            </a:endParaRPr>
          </a:p>
          <a:p>
            <a:pPr marL="285750" indent="-285750" defTabSz="758952">
              <a:buFont typeface="Arial" panose="020B0604020202020204" pitchFamily="34" charset="0"/>
              <a:buChar char="•"/>
            </a:pPr>
            <a:r>
              <a:rPr lang="en-US" sz="1494" dirty="0" smtClean="0">
                <a:latin typeface="Tahoma" panose="020B0604030504040204" pitchFamily="34" charset="0"/>
                <a:ea typeface="Tahoma" panose="020B0604030504040204" pitchFamily="34" charset="0"/>
                <a:cs typeface="Tahoma" panose="020B0604030504040204" pitchFamily="34" charset="0"/>
              </a:rPr>
              <a:t>November 2024 Election Update:</a:t>
            </a:r>
          </a:p>
          <a:p>
            <a:pPr defTabSz="758952"/>
            <a:endParaRPr lang="en-US" sz="1494" dirty="0" smtClean="0">
              <a:latin typeface="Tahoma" panose="020B0604030504040204" pitchFamily="34" charset="0"/>
              <a:ea typeface="Tahoma" panose="020B0604030504040204" pitchFamily="34" charset="0"/>
              <a:cs typeface="Tahoma" panose="020B0604030504040204" pitchFamily="34" charset="0"/>
            </a:endParaRPr>
          </a:p>
          <a:p>
            <a:pPr marL="742950" lvl="1" indent="-285750" defTabSz="758952">
              <a:buFont typeface="Arial" panose="020B0604020202020204" pitchFamily="34" charset="0"/>
              <a:buChar char="•"/>
            </a:pPr>
            <a:r>
              <a:rPr lang="en-US" sz="1494" dirty="0" smtClean="0">
                <a:latin typeface="Tahoma" panose="020B0604030504040204" pitchFamily="34" charset="0"/>
                <a:ea typeface="Tahoma" panose="020B0604030504040204" pitchFamily="34" charset="0"/>
                <a:cs typeface="Tahoma" panose="020B0604030504040204" pitchFamily="34" charset="0"/>
              </a:rPr>
              <a:t>Nebraska voters approved medical use</a:t>
            </a:r>
          </a:p>
          <a:p>
            <a:pPr lvl="1" defTabSz="758952"/>
            <a:endParaRPr lang="en-US" sz="1100" dirty="0" smtClean="0">
              <a:latin typeface="Tahoma" panose="020B0604030504040204" pitchFamily="34" charset="0"/>
              <a:ea typeface="Tahoma" panose="020B0604030504040204" pitchFamily="34" charset="0"/>
              <a:cs typeface="Tahoma" panose="020B0604030504040204" pitchFamily="34" charset="0"/>
            </a:endParaRPr>
          </a:p>
          <a:p>
            <a:pPr marL="742950" lvl="1" indent="-285750" defTabSz="758952">
              <a:buFont typeface="Arial" panose="020B0604020202020204" pitchFamily="34" charset="0"/>
              <a:buChar char="•"/>
            </a:pPr>
            <a:r>
              <a:rPr lang="en-US" sz="1494" dirty="0" smtClean="0">
                <a:latin typeface="Tahoma" panose="020B0604030504040204" pitchFamily="34" charset="0"/>
                <a:ea typeface="Tahoma" panose="020B0604030504040204" pitchFamily="34" charset="0"/>
                <a:cs typeface="Tahoma" panose="020B0604030504040204" pitchFamily="34" charset="0"/>
              </a:rPr>
              <a:t>Florida, North Dakota, and South </a:t>
            </a:r>
            <a:r>
              <a:rPr lang="en-US" sz="1494" smtClean="0">
                <a:latin typeface="Tahoma" panose="020B0604030504040204" pitchFamily="34" charset="0"/>
                <a:ea typeface="Tahoma" panose="020B0604030504040204" pitchFamily="34" charset="0"/>
                <a:cs typeface="Tahoma" panose="020B0604030504040204" pitchFamily="34" charset="0"/>
              </a:rPr>
              <a:t>Dakota voters </a:t>
            </a:r>
            <a:r>
              <a:rPr lang="en-US" sz="1494" dirty="0" smtClean="0">
                <a:latin typeface="Tahoma" panose="020B0604030504040204" pitchFamily="34" charset="0"/>
                <a:ea typeface="Tahoma" panose="020B0604030504040204" pitchFamily="34" charset="0"/>
                <a:cs typeface="Tahoma" panose="020B0604030504040204" pitchFamily="34" charset="0"/>
              </a:rPr>
              <a:t>rejected recreational use</a:t>
            </a:r>
          </a:p>
        </p:txBody>
      </p:sp>
      <p:sp>
        <p:nvSpPr>
          <p:cNvPr id="7" name="Slide Number Placeholder 6"/>
          <p:cNvSpPr>
            <a:spLocks/>
          </p:cNvSpPr>
          <p:nvPr/>
        </p:nvSpPr>
        <p:spPr>
          <a:xfrm>
            <a:off x="8129582" y="6001653"/>
            <a:ext cx="2281942" cy="303731"/>
          </a:xfrm>
          <a:prstGeom prst="rect">
            <a:avLst/>
          </a:prstGeom>
        </p:spPr>
        <p:txBody>
          <a:bodyPr/>
          <a:lstStyle/>
          <a:p>
            <a:pPr defTabSz="758952"/>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a:extLst>
              <a:ext uri="{FF2B5EF4-FFF2-40B4-BE49-F238E27FC236}">
                <a16:creationId xmlns:a16="http://schemas.microsoft.com/office/drawing/2014/main" id="{EE67F1DE-A8BB-733E-CB36-861847E065F0}"/>
              </a:ext>
            </a:extLst>
          </p:cNvPr>
          <p:cNvSpPr>
            <a:spLocks noGrp="1"/>
          </p:cNvSpPr>
          <p:nvPr>
            <p:ph type="sldNum" sz="quarter" idx="12"/>
          </p:nvPr>
        </p:nvSpPr>
        <p:spPr/>
        <p:txBody>
          <a:bodyPr/>
          <a:lstStyle/>
          <a:p>
            <a:fld id="{D6BF1905-BBB9-4200-B84C-FC5A2B6040D3}" type="slidenum">
              <a:rPr lang="en-US" smtClean="0"/>
              <a:t>6</a:t>
            </a:fld>
            <a:endParaRPr lang="en-US"/>
          </a:p>
        </p:txBody>
      </p:sp>
      <p:pic>
        <p:nvPicPr>
          <p:cNvPr id="8" name="Picture 7"/>
          <p:cNvPicPr>
            <a:picLocks noChangeAspect="1"/>
          </p:cNvPicPr>
          <p:nvPr/>
        </p:nvPicPr>
        <p:blipFill>
          <a:blip r:embed="rId3"/>
          <a:stretch>
            <a:fillRect/>
          </a:stretch>
        </p:blipFill>
        <p:spPr>
          <a:xfrm>
            <a:off x="4939991" y="1575459"/>
            <a:ext cx="7137590" cy="4853834"/>
          </a:xfrm>
          <a:prstGeom prst="rect">
            <a:avLst/>
          </a:prstGeom>
        </p:spPr>
      </p:pic>
    </p:spTree>
    <p:extLst>
      <p:ext uri="{BB962C8B-B14F-4D97-AF65-F5344CB8AC3E}">
        <p14:creationId xmlns:p14="http://schemas.microsoft.com/office/powerpoint/2010/main" val="3412506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57ABB13-12AE-CD1C-C182-0C9DD57AF53F}"/>
              </a:ext>
            </a:extLst>
          </p:cNvPr>
          <p:cNvSpPr>
            <a:spLocks/>
          </p:cNvSpPr>
          <p:nvPr/>
        </p:nvSpPr>
        <p:spPr>
          <a:xfrm>
            <a:off x="5183188" y="987425"/>
            <a:ext cx="6172200" cy="4873625"/>
          </a:xfrm>
          <a:prstGeom prst="rect">
            <a:avLst/>
          </a:prstGeom>
        </p:spPr>
        <p:txBody>
          <a:bodyPr/>
          <a:lstStyle/>
          <a:p>
            <a:endParaRPr lang="en-US"/>
          </a:p>
        </p:txBody>
      </p:sp>
      <p:sp>
        <p:nvSpPr>
          <p:cNvPr id="5" name="Text Placeholder 4">
            <a:extLst>
              <a:ext uri="{FF2B5EF4-FFF2-40B4-BE49-F238E27FC236}">
                <a16:creationId xmlns:a16="http://schemas.microsoft.com/office/drawing/2014/main" id="{05551983-B855-9A75-23A1-EB719218892F}"/>
              </a:ext>
            </a:extLst>
          </p:cNvPr>
          <p:cNvSpPr>
            <a:spLocks/>
          </p:cNvSpPr>
          <p:nvPr/>
        </p:nvSpPr>
        <p:spPr>
          <a:xfrm>
            <a:off x="839788" y="2057400"/>
            <a:ext cx="3932237" cy="3811588"/>
          </a:xfrm>
          <a:prstGeom prst="rect">
            <a:avLst/>
          </a:prstGeom>
        </p:spPr>
        <p:txBody>
          <a:bodyPr/>
          <a:lstStyle/>
          <a:p>
            <a:endParaRPr lang="en-US"/>
          </a:p>
        </p:txBody>
      </p:sp>
      <p:sp>
        <p:nvSpPr>
          <p:cNvPr id="12" name="Text Placeholder 11"/>
          <p:cNvSpPr>
            <a:spLocks/>
          </p:cNvSpPr>
          <p:nvPr/>
        </p:nvSpPr>
        <p:spPr>
          <a:xfrm>
            <a:off x="663677" y="1467973"/>
            <a:ext cx="4764965" cy="4888377"/>
          </a:xfrm>
          <a:prstGeom prst="rect">
            <a:avLst/>
          </a:prstGeom>
        </p:spPr>
        <p:txBody>
          <a:bodyPr>
            <a:normAutofit/>
          </a:bodyPr>
          <a:lstStyle/>
          <a:p>
            <a:pPr marL="742950" lvl="1" indent="-285750">
              <a:buFont typeface="Wingdings" panose="05000000000000000000" pitchFamily="2" charset="2"/>
              <a:buChar char=""/>
              <a:tabLst>
                <a:tab pos="914400" algn="l"/>
              </a:tabLst>
            </a:pPr>
            <a:endParaRPr lang="en-US" sz="2000" dirty="0" smtClean="0"/>
          </a:p>
          <a:p>
            <a:pPr marL="742950" lvl="1" indent="-285750">
              <a:spcAft>
                <a:spcPts val="1200"/>
              </a:spcAft>
              <a:buFont typeface="Wingdings" panose="05000000000000000000" pitchFamily="2" charset="2"/>
              <a:buChar char=""/>
              <a:tabLst>
                <a:tab pos="914400" algn="l"/>
              </a:tabLst>
            </a:pPr>
            <a:r>
              <a:rPr lang="en-US" sz="2000" dirty="0" smtClean="0">
                <a:latin typeface="Tahoma" panose="020B0604030504040204" pitchFamily="34" charset="0"/>
                <a:ea typeface="Tahoma" panose="020B0604030504040204" pitchFamily="34" charset="0"/>
                <a:cs typeface="Tahoma" panose="020B0604030504040204" pitchFamily="34" charset="0"/>
              </a:rPr>
              <a:t>Marijuana </a:t>
            </a:r>
            <a:r>
              <a:rPr lang="en-US" sz="2000" u="sng" dirty="0">
                <a:latin typeface="Tahoma" panose="020B0604030504040204" pitchFamily="34" charset="0"/>
                <a:ea typeface="Tahoma" panose="020B0604030504040204" pitchFamily="34" charset="0"/>
                <a:cs typeface="Tahoma" panose="020B0604030504040204" pitchFamily="34" charset="0"/>
              </a:rPr>
              <a:t>remains</a:t>
            </a:r>
            <a:r>
              <a:rPr lang="en-US" sz="2000" dirty="0">
                <a:latin typeface="Tahoma" panose="020B0604030504040204" pitchFamily="34" charset="0"/>
                <a:ea typeface="Tahoma" panose="020B0604030504040204" pitchFamily="34" charset="0"/>
                <a:cs typeface="Tahoma" panose="020B0604030504040204" pitchFamily="34" charset="0"/>
              </a:rPr>
              <a:t> classified as Schedule I Controlled Substance, meaning that at the federal level, marijuana has no currently accepted medical use, lack of accepted safety for use under medical supervision, high potential for abuse.</a:t>
            </a:r>
          </a:p>
          <a:p>
            <a:pPr marL="742950" lvl="1" indent="-285750">
              <a:spcAft>
                <a:spcPts val="1200"/>
              </a:spcAft>
              <a:buFont typeface="Wingdings" panose="05000000000000000000" pitchFamily="2" charset="2"/>
              <a:buChar char=""/>
              <a:tabLst>
                <a:tab pos="914400" algn="l"/>
              </a:tabLst>
            </a:pPr>
            <a:r>
              <a:rPr lang="en-US" sz="2000" dirty="0">
                <a:latin typeface="Tahoma" panose="020B0604030504040204" pitchFamily="34" charset="0"/>
                <a:ea typeface="Tahoma" panose="020B0604030504040204" pitchFamily="34" charset="0"/>
                <a:cs typeface="Tahoma" panose="020B0604030504040204" pitchFamily="34" charset="0"/>
              </a:rPr>
              <a:t>Unlawful to manufacture, distribute, dispense, possess, or use marijuana.</a:t>
            </a:r>
          </a:p>
          <a:p>
            <a:pPr marL="742950" lvl="1" indent="-285750">
              <a:spcAft>
                <a:spcPts val="1200"/>
              </a:spcAft>
              <a:buFont typeface="Wingdings" panose="05000000000000000000" pitchFamily="2" charset="2"/>
              <a:buChar char=""/>
              <a:tabLst>
                <a:tab pos="914400" algn="l"/>
              </a:tabLst>
            </a:pPr>
            <a:r>
              <a:rPr lang="en-US" sz="2000" dirty="0">
                <a:latin typeface="Tahoma" panose="020B0604030504040204" pitchFamily="34" charset="0"/>
                <a:ea typeface="Tahoma" panose="020B0604030504040204" pitchFamily="34" charset="0"/>
                <a:cs typeface="Tahoma" panose="020B0604030504040204" pitchFamily="34" charset="0"/>
              </a:rPr>
              <a:t>No FDA approval.</a:t>
            </a:r>
          </a:p>
          <a:p>
            <a:pPr algn="ctr" defTabSz="988649"/>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title"/>
          </p:nvPr>
        </p:nvSpPr>
        <p:spPr>
          <a:xfrm>
            <a:off x="0" y="0"/>
            <a:ext cx="12192000" cy="1342103"/>
          </a:xfrm>
          <a:solidFill>
            <a:schemeClr val="accent5"/>
          </a:solidFill>
        </p:spPr>
        <p:txBody>
          <a:bodyPr/>
          <a:lstStyle/>
          <a:p>
            <a:pPr algn="ct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Controlled Substance </a:t>
            </a:r>
            <a:r>
              <a:rPr lang="en-US" b="1" dirty="0" smtClean="0">
                <a:solidFill>
                  <a:srgbClr val="FFFFFF"/>
                </a:solidFill>
                <a:latin typeface="Tahoma" panose="020B0604030504040204" pitchFamily="34" charset="0"/>
                <a:ea typeface="Tahoma" panose="020B0604030504040204" pitchFamily="34" charset="0"/>
                <a:cs typeface="Tahoma" panose="020B0604030504040204" pitchFamily="34" charset="0"/>
              </a:rPr>
              <a:t>Act</a:t>
            </a:r>
            <a:endParaRPr lang="en-US"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a:extLst>
              <a:ext uri="{FF2B5EF4-FFF2-40B4-BE49-F238E27FC236}">
                <a16:creationId xmlns:a16="http://schemas.microsoft.com/office/drawing/2014/main" id="{EFB6CA5E-F4E6-D154-617B-5816E679EF7A}"/>
              </a:ext>
            </a:extLst>
          </p:cNvPr>
          <p:cNvSpPr>
            <a:spLocks noGrp="1"/>
          </p:cNvSpPr>
          <p:nvPr>
            <p:ph type="sldNum" sz="quarter" idx="12"/>
          </p:nvPr>
        </p:nvSpPr>
        <p:spPr/>
        <p:txBody>
          <a:bodyPr/>
          <a:lstStyle/>
          <a:p>
            <a:fld id="{D6BF1905-BBB9-4200-B84C-FC5A2B6040D3}" type="slidenum">
              <a:rPr lang="en-US" smtClean="0"/>
              <a:t>7</a:t>
            </a:fld>
            <a:endParaRPr lang="en-US"/>
          </a:p>
        </p:txBody>
      </p:sp>
      <p:pic>
        <p:nvPicPr>
          <p:cNvPr id="2" name="Picture 1"/>
          <p:cNvPicPr>
            <a:picLocks noChangeAspect="1"/>
          </p:cNvPicPr>
          <p:nvPr/>
        </p:nvPicPr>
        <p:blipFill>
          <a:blip r:embed="rId3"/>
          <a:stretch>
            <a:fillRect/>
          </a:stretch>
        </p:blipFill>
        <p:spPr>
          <a:xfrm>
            <a:off x="6322929" y="1963273"/>
            <a:ext cx="4138173" cy="4147092"/>
          </a:xfrm>
          <a:prstGeom prst="rect">
            <a:avLst/>
          </a:prstGeom>
        </p:spPr>
      </p:pic>
    </p:spTree>
    <p:extLst>
      <p:ext uri="{BB962C8B-B14F-4D97-AF65-F5344CB8AC3E}">
        <p14:creationId xmlns:p14="http://schemas.microsoft.com/office/powerpoint/2010/main" val="4002743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712E947-0734-45F9-9C4F-41114EC3A3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C6B5652-C661-4C58-B937-F0F490F7FC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B936867-6407-43FB-9DE6-1B0879D0CB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CD0B258-678B-4A8C-894F-848AF24A19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C8D58395-74AF-401A-AF2F-76B6FCF71D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Rectangle 51">
            <a:extLst>
              <a:ext uri="{FF2B5EF4-FFF2-40B4-BE49-F238E27FC236}">
                <a16:creationId xmlns:a16="http://schemas.microsoft.com/office/drawing/2014/main" id="{2F003F3F-F118-41D2-AA3F-74DB0D1970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E824DFF-276E-2F67-42D4-0FD168AFA041}"/>
              </a:ext>
            </a:extLst>
          </p:cNvPr>
          <p:cNvSpPr>
            <a:spLocks noGrp="1"/>
          </p:cNvSpPr>
          <p:nvPr>
            <p:ph type="title"/>
          </p:nvPr>
        </p:nvSpPr>
        <p:spPr>
          <a:xfrm>
            <a:off x="806825" y="457201"/>
            <a:ext cx="2844800" cy="3588870"/>
          </a:xfrm>
        </p:spPr>
        <p:txBody>
          <a:bodyPr vert="horz" lIns="91440" tIns="45720" rIns="91440" bIns="45720" rtlCol="0" anchor="b">
            <a:normAutofit/>
          </a:bodyPr>
          <a:lstStyle/>
          <a:p>
            <a:pPr algn="ctr"/>
            <a:r>
              <a:rPr lang="en-US" sz="4000" dirty="0">
                <a:solidFill>
                  <a:srgbClr val="FFFFFF"/>
                </a:solidFill>
              </a:rPr>
              <a:t>Shifting Federal Landscape?</a:t>
            </a:r>
            <a:br>
              <a:rPr lang="en-US" sz="4000" dirty="0">
                <a:solidFill>
                  <a:srgbClr val="FFFFFF"/>
                </a:solidFill>
              </a:rPr>
            </a:br>
            <a:r>
              <a:rPr lang="en-US" sz="4000" dirty="0">
                <a:solidFill>
                  <a:srgbClr val="FFFFFF"/>
                </a:solidFill>
              </a:rPr>
              <a:t>HHS vs. DEA</a:t>
            </a:r>
          </a:p>
        </p:txBody>
      </p:sp>
      <p:sp>
        <p:nvSpPr>
          <p:cNvPr id="6" name="Content Placeholder 5">
            <a:extLst>
              <a:ext uri="{FF2B5EF4-FFF2-40B4-BE49-F238E27FC236}">
                <a16:creationId xmlns:a16="http://schemas.microsoft.com/office/drawing/2014/main" id="{F78B382F-C517-A67C-8C44-CF4EE243C9E8}"/>
              </a:ext>
            </a:extLst>
          </p:cNvPr>
          <p:cNvSpPr>
            <a:spLocks noGrp="1"/>
          </p:cNvSpPr>
          <p:nvPr>
            <p:ph sz="half" idx="2"/>
          </p:nvPr>
        </p:nvSpPr>
        <p:spPr>
          <a:xfrm>
            <a:off x="4649245" y="669363"/>
            <a:ext cx="3646580" cy="5686987"/>
          </a:xfrm>
        </p:spPr>
        <p:txBody>
          <a:bodyPr vert="horz" lIns="91440" tIns="45720" rIns="91440" bIns="45720" rtlCol="0" anchor="ctr">
            <a:normAutofit/>
          </a:bodyPr>
          <a:lstStyle/>
          <a:p>
            <a:pPr marL="285750"/>
            <a:r>
              <a:rPr lang="en-US" sz="1800" dirty="0"/>
              <a:t>On August 29, 2023, the US Department of Health and Human Services recommended to the Drug Enforcement Administration that marijuana be rescheduled from Schedule I to Schedule III under the Controlled Substances Act. </a:t>
            </a:r>
          </a:p>
          <a:p>
            <a:pPr marL="285750"/>
            <a:r>
              <a:rPr lang="en-US" sz="1800" dirty="0"/>
              <a:t>DEA is still reviewing HHS’s recommendation.</a:t>
            </a:r>
          </a:p>
          <a:p>
            <a:pPr marL="285750"/>
            <a:r>
              <a:rPr lang="en-US" sz="1800" dirty="0"/>
              <a:t>When considering whether to schedule or reschedule a controlled substance, DEA is bound by HHS’s recommendations on scientific and medical matters. </a:t>
            </a:r>
            <a:r>
              <a:rPr lang="en-US" sz="1800" i="1" dirty="0"/>
              <a:t>However</a:t>
            </a:r>
            <a:r>
              <a:rPr lang="en-US" sz="1800" dirty="0"/>
              <a:t>, DEA has also stated that it has “final authority to schedule, reschedule, or deschedule a drug under the Controlled Substances Act.”</a:t>
            </a:r>
          </a:p>
          <a:p>
            <a:endParaRPr lang="en-US" sz="1700" dirty="0"/>
          </a:p>
        </p:txBody>
      </p:sp>
      <p:pic>
        <p:nvPicPr>
          <p:cNvPr id="10" name="Picture 9">
            <a:extLst>
              <a:ext uri="{FF2B5EF4-FFF2-40B4-BE49-F238E27FC236}">
                <a16:creationId xmlns:a16="http://schemas.microsoft.com/office/drawing/2014/main" id="{FE618B90-424E-7F33-E176-A90E38EBB4DE}"/>
              </a:ext>
            </a:extLst>
          </p:cNvPr>
          <p:cNvPicPr>
            <a:picLocks noChangeAspect="1"/>
          </p:cNvPicPr>
          <p:nvPr/>
        </p:nvPicPr>
        <p:blipFill>
          <a:blip r:embed="rId2"/>
          <a:stretch>
            <a:fillRect/>
          </a:stretch>
        </p:blipFill>
        <p:spPr>
          <a:xfrm>
            <a:off x="8689024" y="900555"/>
            <a:ext cx="2381255" cy="2381255"/>
          </a:xfrm>
          <a:prstGeom prst="rect">
            <a:avLst/>
          </a:prstGeom>
        </p:spPr>
      </p:pic>
      <p:pic>
        <p:nvPicPr>
          <p:cNvPr id="9" name="Content Placeholder 8">
            <a:extLst>
              <a:ext uri="{FF2B5EF4-FFF2-40B4-BE49-F238E27FC236}">
                <a16:creationId xmlns:a16="http://schemas.microsoft.com/office/drawing/2014/main" id="{F64FB552-29FE-FBFB-65A0-F69529411ABD}"/>
              </a:ext>
            </a:extLst>
          </p:cNvPr>
          <p:cNvPicPr>
            <a:picLocks noGrp="1" noChangeAspect="1"/>
          </p:cNvPicPr>
          <p:nvPr>
            <p:ph sz="quarter" idx="4"/>
          </p:nvPr>
        </p:nvPicPr>
        <p:blipFill>
          <a:blip r:embed="rId3"/>
          <a:stretch>
            <a:fillRect/>
          </a:stretch>
        </p:blipFill>
        <p:spPr>
          <a:xfrm>
            <a:off x="8682034" y="3589863"/>
            <a:ext cx="2395235" cy="2395235"/>
          </a:xfrm>
          <a:prstGeom prst="rect">
            <a:avLst/>
          </a:prstGeom>
        </p:spPr>
      </p:pic>
      <p:sp>
        <p:nvSpPr>
          <p:cNvPr id="2" name="Slide Number Placeholder 1">
            <a:extLst>
              <a:ext uri="{FF2B5EF4-FFF2-40B4-BE49-F238E27FC236}">
                <a16:creationId xmlns:a16="http://schemas.microsoft.com/office/drawing/2014/main" id="{C6B03240-CAF2-3B2E-CB65-F87F0550435F}"/>
              </a:ext>
            </a:extLst>
          </p:cNvPr>
          <p:cNvSpPr>
            <a:spLocks noGrp="1"/>
          </p:cNvSpPr>
          <p:nvPr>
            <p:ph type="sldNum" sz="quarter" idx="12"/>
          </p:nvPr>
        </p:nvSpPr>
        <p:spPr/>
        <p:txBody>
          <a:bodyPr/>
          <a:lstStyle/>
          <a:p>
            <a:fld id="{D6BF1905-BBB9-4200-B84C-FC5A2B6040D3}" type="slidenum">
              <a:rPr lang="en-US" smtClean="0"/>
              <a:t>8</a:t>
            </a:fld>
            <a:endParaRPr lang="en-US"/>
          </a:p>
        </p:txBody>
      </p:sp>
    </p:spTree>
    <p:extLst>
      <p:ext uri="{BB962C8B-B14F-4D97-AF65-F5344CB8AC3E}">
        <p14:creationId xmlns:p14="http://schemas.microsoft.com/office/powerpoint/2010/main" val="2443346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712E947-0734-45F9-9C4F-41114EC3A3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Calibri" panose="020F0502020204030204"/>
              <a:cs typeface="Arial"/>
            </a:endParaRPr>
          </a:p>
        </p:txBody>
      </p:sp>
      <p:sp>
        <p:nvSpPr>
          <p:cNvPr id="44" name="Rectangle 43">
            <a:extLst>
              <a:ext uri="{FF2B5EF4-FFF2-40B4-BE49-F238E27FC236}">
                <a16:creationId xmlns:a16="http://schemas.microsoft.com/office/drawing/2014/main" id="{4C6B5652-C661-4C58-B937-F0F490F7FC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Calibri" panose="020F0502020204030204"/>
              <a:cs typeface="Arial"/>
            </a:endParaRPr>
          </a:p>
        </p:txBody>
      </p:sp>
      <p:sp>
        <p:nvSpPr>
          <p:cNvPr id="46" name="Rectangle 45">
            <a:extLst>
              <a:ext uri="{FF2B5EF4-FFF2-40B4-BE49-F238E27FC236}">
                <a16:creationId xmlns:a16="http://schemas.microsoft.com/office/drawing/2014/main" id="{0B936867-6407-43FB-9DE6-1B0879D0CB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Calibri" panose="020F0502020204030204"/>
              <a:cs typeface="Arial"/>
            </a:endParaRPr>
          </a:p>
        </p:txBody>
      </p:sp>
      <p:sp>
        <p:nvSpPr>
          <p:cNvPr id="48" name="Rectangle 47">
            <a:extLst>
              <a:ext uri="{FF2B5EF4-FFF2-40B4-BE49-F238E27FC236}">
                <a16:creationId xmlns:a16="http://schemas.microsoft.com/office/drawing/2014/main" id="{ACD0B258-678B-4A8C-894F-848AF24A19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Calibri" panose="020F0502020204030204"/>
              <a:cs typeface="Arial"/>
            </a:endParaRPr>
          </a:p>
        </p:txBody>
      </p:sp>
      <p:sp>
        <p:nvSpPr>
          <p:cNvPr id="50" name="Freeform: Shape 49">
            <a:extLst>
              <a:ext uri="{FF2B5EF4-FFF2-40B4-BE49-F238E27FC236}">
                <a16:creationId xmlns:a16="http://schemas.microsoft.com/office/drawing/2014/main" id="{C8D58395-74AF-401A-AF2F-76B6FCF71D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Calibri" panose="020F0502020204030204"/>
              <a:cs typeface="Arial"/>
            </a:endParaRPr>
          </a:p>
        </p:txBody>
      </p:sp>
      <p:sp>
        <p:nvSpPr>
          <p:cNvPr id="52" name="Rectangle 51">
            <a:extLst>
              <a:ext uri="{FF2B5EF4-FFF2-40B4-BE49-F238E27FC236}">
                <a16:creationId xmlns:a16="http://schemas.microsoft.com/office/drawing/2014/main" id="{2F003F3F-F118-41D2-AA3F-74DB0D1970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Calibri" panose="020F0502020204030204"/>
              <a:cs typeface="Arial"/>
            </a:endParaRPr>
          </a:p>
        </p:txBody>
      </p:sp>
      <p:sp>
        <p:nvSpPr>
          <p:cNvPr id="4" name="Title 3">
            <a:extLst>
              <a:ext uri="{FF2B5EF4-FFF2-40B4-BE49-F238E27FC236}">
                <a16:creationId xmlns:a16="http://schemas.microsoft.com/office/drawing/2014/main" id="{1E824DFF-276E-2F67-42D4-0FD168AFA041}"/>
              </a:ext>
            </a:extLst>
          </p:cNvPr>
          <p:cNvSpPr>
            <a:spLocks noGrp="1"/>
          </p:cNvSpPr>
          <p:nvPr>
            <p:ph type="title"/>
          </p:nvPr>
        </p:nvSpPr>
        <p:spPr>
          <a:xfrm>
            <a:off x="806825" y="457201"/>
            <a:ext cx="2844800" cy="3588870"/>
          </a:xfrm>
        </p:spPr>
        <p:txBody>
          <a:bodyPr vert="horz" lIns="91440" tIns="45720" rIns="91440" bIns="45720" rtlCol="0" anchor="b">
            <a:normAutofit/>
          </a:bodyPr>
          <a:lstStyle/>
          <a:p>
            <a:pPr algn="ctr"/>
            <a:r>
              <a:rPr lang="en-US" sz="4000" dirty="0">
                <a:solidFill>
                  <a:srgbClr val="FFFFFF"/>
                </a:solidFill>
              </a:rPr>
              <a:t>Shifting Federal Landscape?</a:t>
            </a:r>
            <a:br>
              <a:rPr lang="en-US" sz="4000" dirty="0">
                <a:solidFill>
                  <a:srgbClr val="FFFFFF"/>
                </a:solidFill>
              </a:rPr>
            </a:br>
            <a:r>
              <a:rPr lang="en-US" sz="4000" dirty="0">
                <a:solidFill>
                  <a:srgbClr val="FFFFFF"/>
                </a:solidFill>
              </a:rPr>
              <a:t>HHS vs. DEA</a:t>
            </a:r>
          </a:p>
        </p:txBody>
      </p:sp>
      <p:sp>
        <p:nvSpPr>
          <p:cNvPr id="6" name="Content Placeholder 5">
            <a:extLst>
              <a:ext uri="{FF2B5EF4-FFF2-40B4-BE49-F238E27FC236}">
                <a16:creationId xmlns:a16="http://schemas.microsoft.com/office/drawing/2014/main" id="{F78B382F-C517-A67C-8C44-CF4EE243C9E8}"/>
              </a:ext>
            </a:extLst>
          </p:cNvPr>
          <p:cNvSpPr>
            <a:spLocks noGrp="1"/>
          </p:cNvSpPr>
          <p:nvPr>
            <p:ph sz="half" idx="2"/>
          </p:nvPr>
        </p:nvSpPr>
        <p:spPr>
          <a:xfrm>
            <a:off x="4649245" y="373225"/>
            <a:ext cx="3646580" cy="5983126"/>
          </a:xfrm>
        </p:spPr>
        <p:txBody>
          <a:bodyPr vert="horz" lIns="91440" tIns="45720" rIns="91440" bIns="45720" rtlCol="0" anchor="ctr">
            <a:normAutofit/>
          </a:bodyPr>
          <a:lstStyle/>
          <a:p>
            <a:r>
              <a:rPr lang="en-US" sz="1800" dirty="0"/>
              <a:t>On May 21, 2024, the </a:t>
            </a:r>
            <a:r>
              <a:rPr lang="en-US" sz="1800" dirty="0" smtClean="0"/>
              <a:t>DEA </a:t>
            </a:r>
            <a:r>
              <a:rPr lang="en-US" sz="1800" dirty="0"/>
              <a:t>issued a notice of proposed rulemaking to </a:t>
            </a:r>
            <a:r>
              <a:rPr lang="en-US" sz="1800" dirty="0" smtClean="0"/>
              <a:t>change marijuana from Schedule I to Schedule III.</a:t>
            </a:r>
          </a:p>
          <a:p>
            <a:endParaRPr lang="en-US" sz="1800" dirty="0"/>
          </a:p>
          <a:p>
            <a:r>
              <a:rPr lang="en-US" sz="1800" dirty="0" smtClean="0"/>
              <a:t>The </a:t>
            </a:r>
            <a:r>
              <a:rPr lang="en-US" sz="1800" dirty="0"/>
              <a:t>comment period </a:t>
            </a:r>
            <a:r>
              <a:rPr lang="en-US" sz="1800" dirty="0" smtClean="0"/>
              <a:t>closes </a:t>
            </a:r>
            <a:r>
              <a:rPr lang="en-US" sz="1800" dirty="0"/>
              <a:t>July 22, 2024. </a:t>
            </a:r>
          </a:p>
        </p:txBody>
      </p:sp>
      <p:pic>
        <p:nvPicPr>
          <p:cNvPr id="10" name="Picture 9">
            <a:extLst>
              <a:ext uri="{FF2B5EF4-FFF2-40B4-BE49-F238E27FC236}">
                <a16:creationId xmlns:a16="http://schemas.microsoft.com/office/drawing/2014/main" id="{FE618B90-424E-7F33-E176-A90E38EBB4DE}"/>
              </a:ext>
            </a:extLst>
          </p:cNvPr>
          <p:cNvPicPr>
            <a:picLocks noChangeAspect="1"/>
          </p:cNvPicPr>
          <p:nvPr/>
        </p:nvPicPr>
        <p:blipFill>
          <a:blip r:embed="rId2"/>
          <a:stretch>
            <a:fillRect/>
          </a:stretch>
        </p:blipFill>
        <p:spPr>
          <a:xfrm>
            <a:off x="8689024" y="900555"/>
            <a:ext cx="2381255" cy="2381255"/>
          </a:xfrm>
          <a:prstGeom prst="rect">
            <a:avLst/>
          </a:prstGeom>
        </p:spPr>
      </p:pic>
      <p:pic>
        <p:nvPicPr>
          <p:cNvPr id="9" name="Content Placeholder 8">
            <a:extLst>
              <a:ext uri="{FF2B5EF4-FFF2-40B4-BE49-F238E27FC236}">
                <a16:creationId xmlns:a16="http://schemas.microsoft.com/office/drawing/2014/main" id="{F64FB552-29FE-FBFB-65A0-F69529411ABD}"/>
              </a:ext>
            </a:extLst>
          </p:cNvPr>
          <p:cNvPicPr>
            <a:picLocks noGrp="1" noChangeAspect="1"/>
          </p:cNvPicPr>
          <p:nvPr>
            <p:ph sz="quarter" idx="4"/>
          </p:nvPr>
        </p:nvPicPr>
        <p:blipFill>
          <a:blip r:embed="rId3"/>
          <a:stretch>
            <a:fillRect/>
          </a:stretch>
        </p:blipFill>
        <p:spPr>
          <a:xfrm>
            <a:off x="8682034" y="3589863"/>
            <a:ext cx="2395235" cy="2395235"/>
          </a:xfrm>
          <a:prstGeom prst="rect">
            <a:avLst/>
          </a:prstGeom>
        </p:spPr>
      </p:pic>
      <p:sp>
        <p:nvSpPr>
          <p:cNvPr id="2" name="Slide Number Placeholder 1">
            <a:extLst>
              <a:ext uri="{FF2B5EF4-FFF2-40B4-BE49-F238E27FC236}">
                <a16:creationId xmlns:a16="http://schemas.microsoft.com/office/drawing/2014/main" id="{C6B03240-CAF2-3B2E-CB65-F87F055043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F1905-BBB9-4200-B84C-FC5A2B6040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Calibri" panose="020F0502020204030204"/>
              <a:cs typeface="Arial"/>
            </a:endParaRPr>
          </a:p>
        </p:txBody>
      </p:sp>
    </p:spTree>
    <p:extLst>
      <p:ext uri="{BB962C8B-B14F-4D97-AF65-F5344CB8AC3E}">
        <p14:creationId xmlns:p14="http://schemas.microsoft.com/office/powerpoint/2010/main" val="22095641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5.0"/>
  <p:tag name="AS_RELEASE_DATE" val="2023.02.14"/>
  <p:tag name="AS_TITLE" val="Aspose.Slides for .NET 4.0 Client Profile"/>
  <p:tag name="AS_VERSION" val="2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2956</Words>
  <Application>Microsoft Office PowerPoint</Application>
  <PresentationFormat>Widescreen</PresentationFormat>
  <Paragraphs>354</Paragraphs>
  <Slides>42</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Calibri</vt:lpstr>
      <vt:lpstr>Calibri Light</vt:lpstr>
      <vt:lpstr>Courier New</vt:lpstr>
      <vt:lpstr>Helvetica</vt:lpstr>
      <vt:lpstr>Lucida Grande</vt:lpstr>
      <vt:lpstr>Segoe UI</vt:lpstr>
      <vt:lpstr>Tahoma</vt:lpstr>
      <vt:lpstr>Wingdings</vt:lpstr>
      <vt:lpstr>Office Theme</vt:lpstr>
      <vt:lpstr>Kentucky Medical Cannabis: What Employers Need to Know Now  </vt:lpstr>
      <vt:lpstr>PowerPoint Presentation</vt:lpstr>
      <vt:lpstr>Disclaimer</vt:lpstr>
      <vt:lpstr>Federal Attitudes Soften </vt:lpstr>
      <vt:lpstr>Federal Attitudes</vt:lpstr>
      <vt:lpstr>Current National Landscape</vt:lpstr>
      <vt:lpstr>Controlled Substance Act</vt:lpstr>
      <vt:lpstr>Shifting Federal Landscape? HHS vs. DEA</vt:lpstr>
      <vt:lpstr>Shifting Federal Landscape? HHS vs. DEA</vt:lpstr>
      <vt:lpstr>Shifting Federal Landscape Cont’d</vt:lpstr>
      <vt:lpstr>PowerPoint Presentation</vt:lpstr>
      <vt:lpstr>History in Kentucky</vt:lpstr>
      <vt:lpstr>November 15, 2022 Executive Order</vt:lpstr>
      <vt:lpstr>Senate Bill 47</vt:lpstr>
      <vt:lpstr>Medical Cannabis Structure</vt:lpstr>
      <vt:lpstr>Businesses that Require a License</vt:lpstr>
      <vt:lpstr>Cannabis Business Requirements</vt:lpstr>
      <vt:lpstr>How to Get a Medical Cannabis Card?</vt:lpstr>
      <vt:lpstr>Obtaining a Registration Card</vt:lpstr>
      <vt:lpstr>Bona-Fide Practitioner-Patient Relationship</vt:lpstr>
      <vt:lpstr>Qualified Conditions</vt:lpstr>
      <vt:lpstr>Who Else Can Buy Medicinal Cannabis?</vt:lpstr>
      <vt:lpstr>Limitations</vt:lpstr>
      <vt:lpstr>Limitations (Cont.)</vt:lpstr>
      <vt:lpstr>Administrative Rules</vt:lpstr>
      <vt:lpstr>Medical Cannabis and the Workplace </vt:lpstr>
      <vt:lpstr>Lawful Employer Actions</vt:lpstr>
      <vt:lpstr>Lawful Employer Actions</vt:lpstr>
      <vt:lpstr>Lawful Employer Actions</vt:lpstr>
      <vt:lpstr>Unemployment Benefits</vt:lpstr>
      <vt:lpstr>Take Action Now</vt:lpstr>
      <vt:lpstr>Overview of Accommodation Analysis</vt:lpstr>
      <vt:lpstr>Step One</vt:lpstr>
      <vt:lpstr>Step Two</vt:lpstr>
      <vt:lpstr>Step Three</vt:lpstr>
      <vt:lpstr>Step Four</vt:lpstr>
      <vt:lpstr>Step Five</vt:lpstr>
      <vt:lpstr>Step Six</vt:lpstr>
      <vt:lpstr>Step Seven</vt:lpstr>
      <vt:lpstr>Employers and HIPAA</vt:lpstr>
      <vt:lpstr>Employers and Confidentiality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1601-01-01T00:00:00Z</dcterms:created>
  <dcterms:modified xsi:type="dcterms:W3CDTF">2024-12-19T13:08:32Z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179949082</vt:i4>
  </property>
  <property fmtid="{D5CDD505-2E9C-101B-9397-08002B2CF9AE}" pid="3" name="_NewReviewCycle">
    <vt:lpwstr/>
  </property>
  <property fmtid="{D5CDD505-2E9C-101B-9397-08002B2CF9AE}" pid="4" name="_PreviousAdHocReviewCycleID">
    <vt:i4>-50048613</vt:i4>
  </property>
</Properties>
</file>